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0" r:id="rId3"/>
    <p:sldId id="261" r:id="rId4"/>
    <p:sldId id="262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4658"/>
  </p:normalViewPr>
  <p:slideViewPr>
    <p:cSldViewPr snapToGrid="0">
      <p:cViewPr varScale="1">
        <p:scale>
          <a:sx n="120" d="100"/>
          <a:sy n="120" d="100"/>
        </p:scale>
        <p:origin x="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6B6F-D111-4748-9968-D87BD3A7EB62}" type="datetimeFigureOut">
              <a:rPr lang="en-US" smtClean="0"/>
              <a:t>9/4/24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FD30-BBB9-4B38-859A-09760F741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002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6B6F-D111-4748-9968-D87BD3A7EB62}" type="datetimeFigureOut">
              <a:rPr lang="en-US" smtClean="0"/>
              <a:t>9/4/24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FD30-BBB9-4B38-859A-09760F741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5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6B6F-D111-4748-9968-D87BD3A7EB62}" type="datetimeFigureOut">
              <a:rPr lang="en-US" smtClean="0"/>
              <a:t>9/4/24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FD30-BBB9-4B38-859A-09760F741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056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6B6F-D111-4748-9968-D87BD3A7EB62}" type="datetimeFigureOut">
              <a:rPr lang="en-US" smtClean="0"/>
              <a:t>9/4/24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FD30-BBB9-4B38-859A-09760F7412E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2145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6B6F-D111-4748-9968-D87BD3A7EB62}" type="datetimeFigureOut">
              <a:rPr lang="en-US" smtClean="0"/>
              <a:t>9/4/24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FD30-BBB9-4B38-859A-09760F741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11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6B6F-D111-4748-9968-D87BD3A7EB62}" type="datetimeFigureOut">
              <a:rPr lang="en-US" smtClean="0"/>
              <a:t>9/4/24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FD30-BBB9-4B38-859A-09760F741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03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6B6F-D111-4748-9968-D87BD3A7EB62}" type="datetimeFigureOut">
              <a:rPr lang="en-US" smtClean="0"/>
              <a:t>9/4/24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FD30-BBB9-4B38-859A-09760F741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6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6B6F-D111-4748-9968-D87BD3A7EB62}" type="datetimeFigureOut">
              <a:rPr lang="en-US" smtClean="0"/>
              <a:t>9/4/24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FD30-BBB9-4B38-859A-09760F741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6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6B6F-D111-4748-9968-D87BD3A7EB62}" type="datetimeFigureOut">
              <a:rPr lang="en-US" smtClean="0"/>
              <a:t>9/4/24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FD30-BBB9-4B38-859A-09760F741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472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6B6F-D111-4748-9968-D87BD3A7EB62}" type="datetimeFigureOut">
              <a:rPr lang="en-US" smtClean="0"/>
              <a:t>9/4/24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FD30-BBB9-4B38-859A-09760F741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08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6B6F-D111-4748-9968-D87BD3A7EB62}" type="datetimeFigureOut">
              <a:rPr lang="en-US" smtClean="0"/>
              <a:t>9/4/24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FD30-BBB9-4B38-859A-09760F741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43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6B6F-D111-4748-9968-D87BD3A7EB62}" type="datetimeFigureOut">
              <a:rPr lang="en-US" smtClean="0"/>
              <a:t>9/4/24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FD30-BBB9-4B38-859A-09760F741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825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6B6F-D111-4748-9968-D87BD3A7EB62}" type="datetimeFigureOut">
              <a:rPr lang="en-US" smtClean="0"/>
              <a:t>9/4/24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FD30-BBB9-4B38-859A-09760F741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93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6B6F-D111-4748-9968-D87BD3A7EB62}" type="datetimeFigureOut">
              <a:rPr lang="en-US" smtClean="0"/>
              <a:t>9/4/24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FD30-BBB9-4B38-859A-09760F741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073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6B6F-D111-4748-9968-D87BD3A7EB62}" type="datetimeFigureOut">
              <a:rPr lang="en-US" smtClean="0"/>
              <a:t>9/4/24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FD30-BBB9-4B38-859A-09760F741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9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6B6F-D111-4748-9968-D87BD3A7EB62}" type="datetimeFigureOut">
              <a:rPr lang="en-US" smtClean="0"/>
              <a:t>9/4/24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FD30-BBB9-4B38-859A-09760F741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02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6B6F-D111-4748-9968-D87BD3A7EB62}" type="datetimeFigureOut">
              <a:rPr lang="en-US" smtClean="0"/>
              <a:t>9/4/24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FD30-BBB9-4B38-859A-09760F741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21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B6B6F-D111-4748-9968-D87BD3A7EB62}" type="datetimeFigureOut">
              <a:rPr lang="en-US" smtClean="0"/>
              <a:t>9/4/24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BFD30-BBB9-4B38-859A-09760F741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209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42A7C-AEBE-2AC0-676A-78C73927E0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latin typeface="Myanmar Kalay" panose="020B0502040204020203" pitchFamily="34" charset="0"/>
                <a:cs typeface="Myanmar Kalay" panose="020B0502040204020203" pitchFamily="34" charset="0"/>
              </a:rPr>
              <a:t>ကမ္မဋ္ဌာန်းပိုင်း</a:t>
            </a:r>
            <a:r>
              <a:rPr lang="en-US" dirty="0">
                <a:latin typeface="Myanmar Kalay" panose="020B0502040204020203" pitchFamily="34" charset="0"/>
                <a:cs typeface="Myanmar Kalay" panose="020B0502040204020203" pitchFamily="34" charset="0"/>
              </a:rPr>
              <a:t> ၁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7E675C-1552-C382-0A4A-0CA1782285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231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80E87D-03FB-BFBF-8503-C02E2F6D4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043709"/>
          </a:xfrm>
        </p:spPr>
        <p:txBody>
          <a:bodyPr/>
          <a:lstStyle/>
          <a:p>
            <a:r>
              <a:rPr lang="en-US" dirty="0" err="1">
                <a:latin typeface="Myanmar Grand" panose="020B0502040204020203" pitchFamily="34" charset="0"/>
                <a:cs typeface="Myanmar Grand" panose="020B0502040204020203" pitchFamily="34" charset="0"/>
              </a:rPr>
              <a:t>ပလိဗောဓ</a:t>
            </a:r>
            <a:r>
              <a:rPr lang="en-US" dirty="0">
                <a:latin typeface="Myanmar Grand" panose="020B0502040204020203" pitchFamily="34" charset="0"/>
                <a:cs typeface="Myanmar Grand" panose="020B0502040204020203" pitchFamily="34" charset="0"/>
              </a:rPr>
              <a:t> ၁၀ </a:t>
            </a:r>
            <a:r>
              <a:rPr lang="en-US" dirty="0" err="1">
                <a:latin typeface="Myanmar Grand" panose="020B0502040204020203" pitchFamily="34" charset="0"/>
                <a:cs typeface="Myanmar Grand" panose="020B0502040204020203" pitchFamily="34" charset="0"/>
              </a:rPr>
              <a:t>မျိုး</a:t>
            </a:r>
            <a:endParaRPr lang="en-US" dirty="0">
              <a:latin typeface="Myanmar Grand" panose="020B0502040204020203" pitchFamily="34" charset="0"/>
              <a:cs typeface="Myanmar Grand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7817EF-332D-E787-2998-153F5D875D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51003" y="1496291"/>
            <a:ext cx="6406524" cy="42764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500" dirty="0">
                <a:latin typeface="Myanmar Pyu" panose="020B0502040204020203" pitchFamily="34" charset="0"/>
                <a:cs typeface="Myanmar Pyu" panose="020B0502040204020203" pitchFamily="34" charset="0"/>
              </a:rPr>
              <a:t>(၁) </a:t>
            </a:r>
            <a:r>
              <a:rPr lang="en-US" sz="25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အာဝါသပလိဗောဓ</a:t>
            </a:r>
            <a:r>
              <a:rPr lang="en-US" sz="2500" dirty="0">
                <a:latin typeface="Myanmar Pyu" panose="020B0502040204020203" pitchFamily="34" charset="0"/>
                <a:cs typeface="Myanmar Pyu" panose="020B0502040204020203" pitchFamily="34" charset="0"/>
              </a:rPr>
              <a:t> - </a:t>
            </a:r>
            <a:r>
              <a:rPr lang="en-US" sz="25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ကျောင်းပြင</a:t>
            </a:r>
            <a:r>
              <a:rPr lang="en-US" sz="2500" dirty="0">
                <a:latin typeface="Myanmar Pyu" panose="020B0502040204020203" pitchFamily="34" charset="0"/>
                <a:cs typeface="Myanmar Pyu" panose="020B0502040204020203" pitchFamily="34" charset="0"/>
              </a:rPr>
              <a:t>်, </a:t>
            </a:r>
            <a:r>
              <a:rPr lang="en-US" sz="25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ကျောင်းပစ္စည်းစု</a:t>
            </a:r>
            <a:r>
              <a:rPr lang="en-US" sz="2500" dirty="0">
                <a:latin typeface="Myanmar Pyu" panose="020B0502040204020203" pitchFamily="34" charset="0"/>
                <a:cs typeface="Myanmar Pyu" panose="020B0502040204020203" pitchFamily="34" charset="0"/>
              </a:rPr>
              <a:t>, </a:t>
            </a:r>
            <a:r>
              <a:rPr lang="en-US" sz="25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ငဲ့ကွက်မှုများခြင်း</a:t>
            </a:r>
            <a:endParaRPr lang="en-US" sz="2500" dirty="0">
              <a:latin typeface="Myanmar Pyu" panose="020B0502040204020203" pitchFamily="34" charset="0"/>
              <a:cs typeface="Myanmar Pyu" panose="020B0502040204020203" pitchFamily="34" charset="0"/>
            </a:endParaRPr>
          </a:p>
          <a:p>
            <a:pPr marL="0" indent="0">
              <a:buNone/>
            </a:pPr>
            <a:r>
              <a:rPr lang="en-US" sz="2500" dirty="0">
                <a:latin typeface="Myanmar Pyu" panose="020B0502040204020203" pitchFamily="34" charset="0"/>
                <a:cs typeface="Myanmar Pyu" panose="020B0502040204020203" pitchFamily="34" charset="0"/>
              </a:rPr>
              <a:t>(၂) </a:t>
            </a:r>
            <a:r>
              <a:rPr lang="en-US" sz="25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ကုလပလိဗောဓ</a:t>
            </a:r>
            <a:r>
              <a:rPr lang="en-US" sz="2500" dirty="0">
                <a:latin typeface="Myanmar Pyu" panose="020B0502040204020203" pitchFamily="34" charset="0"/>
                <a:cs typeface="Myanmar Pyu" panose="020B0502040204020203" pitchFamily="34" charset="0"/>
              </a:rPr>
              <a:t> - </a:t>
            </a:r>
            <a:r>
              <a:rPr lang="en-US" sz="25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ဆွေမျိုး</a:t>
            </a:r>
            <a:r>
              <a:rPr lang="en-US" sz="2500" dirty="0">
                <a:latin typeface="Myanmar Pyu" panose="020B0502040204020203" pitchFamily="34" charset="0"/>
                <a:cs typeface="Myanmar Pyu" panose="020B0502040204020203" pitchFamily="34" charset="0"/>
              </a:rPr>
              <a:t>, </a:t>
            </a:r>
            <a:r>
              <a:rPr lang="en-US" sz="25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အလှူရှင</a:t>
            </a:r>
            <a:r>
              <a:rPr lang="en-US" sz="2500" dirty="0">
                <a:latin typeface="Myanmar Pyu" panose="020B0502040204020203" pitchFamily="34" charset="0"/>
                <a:cs typeface="Myanmar Pyu" panose="020B0502040204020203" pitchFamily="34" charset="0"/>
              </a:rPr>
              <a:t>် </a:t>
            </a:r>
          </a:p>
          <a:p>
            <a:pPr marL="0" indent="0">
              <a:buNone/>
            </a:pPr>
            <a:r>
              <a:rPr lang="en-US" sz="2500" dirty="0">
                <a:latin typeface="Myanmar Pyu" panose="020B0502040204020203" pitchFamily="34" charset="0"/>
                <a:cs typeface="Myanmar Pyu" panose="020B0502040204020203" pitchFamily="34" charset="0"/>
              </a:rPr>
              <a:t>(၃) </a:t>
            </a:r>
            <a:r>
              <a:rPr lang="en-US" sz="25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လာဘပလိဗောဓ</a:t>
            </a:r>
            <a:r>
              <a:rPr lang="en-US" sz="2500" dirty="0">
                <a:latin typeface="Myanmar Pyu" panose="020B0502040204020203" pitchFamily="34" charset="0"/>
                <a:cs typeface="Myanmar Pyu" panose="020B0502040204020203" pitchFamily="34" charset="0"/>
              </a:rPr>
              <a:t> - </a:t>
            </a:r>
            <a:r>
              <a:rPr lang="en-US" sz="25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အလှူအတန်း</a:t>
            </a:r>
            <a:r>
              <a:rPr lang="en-US" sz="2500" dirty="0">
                <a:latin typeface="Myanmar Pyu" panose="020B0502040204020203" pitchFamily="34" charset="0"/>
                <a:cs typeface="Myanmar Pyu" panose="020B0502040204020203" pitchFamily="34" charset="0"/>
              </a:rPr>
              <a:t> </a:t>
            </a:r>
            <a:r>
              <a:rPr lang="en-US" sz="25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ပေ</a:t>
            </a:r>
            <a:r>
              <a:rPr lang="en-US" sz="2500" dirty="0">
                <a:latin typeface="Myanmar Pyu" panose="020B0502040204020203" pitchFamily="34" charset="0"/>
                <a:cs typeface="Myanmar Pyu" panose="020B0502040204020203" pitchFamily="34" charset="0"/>
              </a:rPr>
              <a:t>ါ, </a:t>
            </a:r>
            <a:r>
              <a:rPr lang="en-US" sz="25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ပင</a:t>
            </a:r>
            <a:r>
              <a:rPr lang="en-US" sz="2500" dirty="0">
                <a:latin typeface="Myanmar Pyu" panose="020B0502040204020203" pitchFamily="34" charset="0"/>
                <a:cs typeface="Myanmar Pyu" panose="020B0502040204020203" pitchFamily="34" charset="0"/>
              </a:rPr>
              <a:t>့်</a:t>
            </a:r>
            <a:r>
              <a:rPr lang="en-US" sz="25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ဖိတ်မှုများခြင်း</a:t>
            </a:r>
            <a:endParaRPr lang="en-US" sz="2500" dirty="0">
              <a:latin typeface="Myanmar Pyu" panose="020B0502040204020203" pitchFamily="34" charset="0"/>
              <a:cs typeface="Myanmar Pyu" panose="020B0502040204020203" pitchFamily="34" charset="0"/>
            </a:endParaRPr>
          </a:p>
          <a:p>
            <a:pPr marL="0" indent="0">
              <a:buNone/>
            </a:pPr>
            <a:r>
              <a:rPr lang="en-US" sz="2500" dirty="0">
                <a:latin typeface="Myanmar Pyu" panose="020B0502040204020203" pitchFamily="34" charset="0"/>
                <a:cs typeface="Myanmar Pyu" panose="020B0502040204020203" pitchFamily="34" charset="0"/>
              </a:rPr>
              <a:t>(၄) </a:t>
            </a:r>
            <a:r>
              <a:rPr lang="en-US" sz="25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ဂဏပလိဗောဓ</a:t>
            </a:r>
            <a:r>
              <a:rPr lang="en-US" sz="2500" dirty="0">
                <a:latin typeface="Myanmar Pyu" panose="020B0502040204020203" pitchFamily="34" charset="0"/>
                <a:cs typeface="Myanmar Pyu" panose="020B0502040204020203" pitchFamily="34" charset="0"/>
              </a:rPr>
              <a:t> - </a:t>
            </a:r>
            <a:r>
              <a:rPr lang="en-US" sz="25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သုတ္တန်ဆောင်ဂိုဏ်း</a:t>
            </a:r>
            <a:r>
              <a:rPr lang="en-US" sz="2500" dirty="0">
                <a:latin typeface="Myanmar Pyu" panose="020B0502040204020203" pitchFamily="34" charset="0"/>
                <a:cs typeface="Myanmar Pyu" panose="020B0502040204020203" pitchFamily="34" charset="0"/>
              </a:rPr>
              <a:t> </a:t>
            </a:r>
            <a:r>
              <a:rPr lang="en-US" sz="25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စသည</a:t>
            </a:r>
            <a:r>
              <a:rPr lang="en-US" sz="2500" dirty="0">
                <a:latin typeface="Myanmar Pyu" panose="020B0502040204020203" pitchFamily="34" charset="0"/>
                <a:cs typeface="Myanmar Pyu" panose="020B0502040204020203" pitchFamily="34" charset="0"/>
              </a:rPr>
              <a:t>့် </a:t>
            </a:r>
            <a:r>
              <a:rPr lang="en-US" sz="25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စာချဆရာ</a:t>
            </a:r>
            <a:endParaRPr lang="en-US" sz="2500" dirty="0">
              <a:latin typeface="Myanmar Pyu" panose="020B0502040204020203" pitchFamily="34" charset="0"/>
              <a:cs typeface="Myanmar Pyu" panose="020B0502040204020203" pitchFamily="34" charset="0"/>
            </a:endParaRPr>
          </a:p>
          <a:p>
            <a:pPr marL="0" indent="0">
              <a:buNone/>
            </a:pPr>
            <a:r>
              <a:rPr lang="en-US" sz="2500" dirty="0">
                <a:latin typeface="Myanmar Pyu" panose="020B0502040204020203" pitchFamily="34" charset="0"/>
                <a:cs typeface="Myanmar Pyu" panose="020B0502040204020203" pitchFamily="34" charset="0"/>
              </a:rPr>
              <a:t>(၅) </a:t>
            </a:r>
            <a:r>
              <a:rPr lang="en-US" sz="25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နဝကမ္မပလိဗောဓ</a:t>
            </a:r>
            <a:r>
              <a:rPr lang="en-US" sz="2500" dirty="0">
                <a:latin typeface="Myanmar Pyu" panose="020B0502040204020203" pitchFamily="34" charset="0"/>
                <a:cs typeface="Myanmar Pyu" panose="020B0502040204020203" pitchFamily="34" charset="0"/>
              </a:rPr>
              <a:t> - </a:t>
            </a:r>
            <a:r>
              <a:rPr lang="en-US" sz="25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သံဃာ့တာဝန</a:t>
            </a:r>
            <a:r>
              <a:rPr lang="en-US" sz="2500" dirty="0">
                <a:latin typeface="Myanmar Pyu" panose="020B0502040204020203" pitchFamily="34" charset="0"/>
                <a:cs typeface="Myanmar Pyu" panose="020B0502040204020203" pitchFamily="34" charset="0"/>
              </a:rPr>
              <a:t>်, </a:t>
            </a:r>
            <a:r>
              <a:rPr lang="en-US" sz="25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ကျောင်းတာဝန်များခြင်း</a:t>
            </a:r>
            <a:r>
              <a:rPr lang="en-US" sz="2500" dirty="0">
                <a:latin typeface="Myanmar Pyu" panose="020B0502040204020203" pitchFamily="34" charset="0"/>
                <a:cs typeface="Myanmar Pyu" panose="020B0502040204020203" pitchFamily="34" charset="0"/>
              </a:rPr>
              <a:t>၊</a:t>
            </a:r>
          </a:p>
        </p:txBody>
      </p:sp>
      <p:pic>
        <p:nvPicPr>
          <p:cNvPr id="1026" name="Picture 2" descr="a man busy with construction carrying bricks. Image 3 of 4">
            <a:extLst>
              <a:ext uri="{FF2B5EF4-FFF2-40B4-BE49-F238E27FC236}">
                <a16:creationId xmlns:a16="http://schemas.microsoft.com/office/drawing/2014/main" id="{923B3628-9548-8137-6F47-D3E97CE4979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95" y="1496291"/>
            <a:ext cx="3703637" cy="414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45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80E87D-03FB-BFBF-8503-C02E2F6D4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043709"/>
          </a:xfrm>
        </p:spPr>
        <p:txBody>
          <a:bodyPr/>
          <a:lstStyle/>
          <a:p>
            <a:r>
              <a:rPr lang="en-US" dirty="0" err="1">
                <a:latin typeface="Myanmar Grand" panose="020B0502040204020203" pitchFamily="34" charset="0"/>
                <a:cs typeface="Myanmar Grand" panose="020B0502040204020203" pitchFamily="34" charset="0"/>
              </a:rPr>
              <a:t>ပလိဗောဓ</a:t>
            </a:r>
            <a:r>
              <a:rPr lang="en-US" dirty="0">
                <a:latin typeface="Myanmar Grand" panose="020B0502040204020203" pitchFamily="34" charset="0"/>
                <a:cs typeface="Myanmar Grand" panose="020B0502040204020203" pitchFamily="34" charset="0"/>
              </a:rPr>
              <a:t> ၁၀ </a:t>
            </a:r>
            <a:r>
              <a:rPr lang="en-US" dirty="0" err="1">
                <a:latin typeface="Myanmar Grand" panose="020B0502040204020203" pitchFamily="34" charset="0"/>
                <a:cs typeface="Myanmar Grand" panose="020B0502040204020203" pitchFamily="34" charset="0"/>
              </a:rPr>
              <a:t>မျိုး</a:t>
            </a:r>
            <a:endParaRPr lang="en-US" dirty="0">
              <a:latin typeface="Myanmar Grand" panose="020B0502040204020203" pitchFamily="34" charset="0"/>
              <a:cs typeface="Myanmar Grand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7817EF-332D-E787-2998-153F5D875D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51003" y="1496291"/>
            <a:ext cx="6406524" cy="4276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>
                <a:latin typeface="Myanmar Pyu" panose="020B0502040204020203" pitchFamily="34" charset="0"/>
                <a:cs typeface="Myanmar Pyu" panose="020B0502040204020203" pitchFamily="34" charset="0"/>
              </a:rPr>
              <a:t>(၆) </a:t>
            </a:r>
            <a:r>
              <a:rPr lang="en-US" sz="25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အဒ္ဓါနပလိဗောဓ</a:t>
            </a:r>
            <a:r>
              <a:rPr lang="en-US" sz="2500" dirty="0">
                <a:latin typeface="Myanmar Pyu" panose="020B0502040204020203" pitchFamily="34" charset="0"/>
                <a:cs typeface="Myanmar Pyu" panose="020B0502040204020203" pitchFamily="34" charset="0"/>
              </a:rPr>
              <a:t> - </a:t>
            </a:r>
            <a:r>
              <a:rPr lang="en-US" sz="25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ခရီးသွားစရာ</a:t>
            </a:r>
            <a:r>
              <a:rPr lang="en-US" sz="2500" dirty="0">
                <a:latin typeface="Myanmar Pyu" panose="020B0502040204020203" pitchFamily="34" charset="0"/>
                <a:cs typeface="Myanmar Pyu" panose="020B0502040204020203" pitchFamily="34" charset="0"/>
              </a:rPr>
              <a:t> </a:t>
            </a:r>
            <a:r>
              <a:rPr lang="en-US" sz="25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ရှိခြင်း</a:t>
            </a:r>
            <a:endParaRPr lang="en-US" sz="2500" dirty="0">
              <a:latin typeface="Myanmar Pyu" panose="020B0502040204020203" pitchFamily="34" charset="0"/>
              <a:cs typeface="Myanmar Pyu" panose="020B0502040204020203" pitchFamily="34" charset="0"/>
            </a:endParaRPr>
          </a:p>
          <a:p>
            <a:pPr marL="0" indent="0">
              <a:buNone/>
            </a:pPr>
            <a:r>
              <a:rPr lang="en-US" sz="2500" dirty="0">
                <a:latin typeface="Myanmar Pyu" panose="020B0502040204020203" pitchFamily="34" charset="0"/>
                <a:cs typeface="Myanmar Pyu" panose="020B0502040204020203" pitchFamily="34" charset="0"/>
              </a:rPr>
              <a:t>(၇) </a:t>
            </a:r>
            <a:r>
              <a:rPr lang="en-US" sz="25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ဉာတိပလိဗောဓ</a:t>
            </a:r>
            <a:r>
              <a:rPr lang="en-US" sz="2500" dirty="0">
                <a:latin typeface="Myanmar Pyu" panose="020B0502040204020203" pitchFamily="34" charset="0"/>
                <a:cs typeface="Myanmar Pyu" panose="020B0502040204020203" pitchFamily="34" charset="0"/>
              </a:rPr>
              <a:t> - </a:t>
            </a:r>
            <a:r>
              <a:rPr lang="en-US" sz="25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မိဘ</a:t>
            </a:r>
            <a:r>
              <a:rPr lang="en-US" sz="2500" dirty="0">
                <a:latin typeface="Myanmar Pyu" panose="020B0502040204020203" pitchFamily="34" charset="0"/>
                <a:cs typeface="Myanmar Pyu" panose="020B0502040204020203" pitchFamily="34" charset="0"/>
              </a:rPr>
              <a:t>, </a:t>
            </a:r>
            <a:r>
              <a:rPr lang="en-US" sz="25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ဆရာ</a:t>
            </a:r>
            <a:r>
              <a:rPr lang="en-US" sz="2500" dirty="0">
                <a:latin typeface="Myanmar Pyu" panose="020B0502040204020203" pitchFamily="34" charset="0"/>
                <a:cs typeface="Myanmar Pyu" panose="020B0502040204020203" pitchFamily="34" charset="0"/>
              </a:rPr>
              <a:t>, </a:t>
            </a:r>
            <a:r>
              <a:rPr lang="en-US" sz="25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တပည</a:t>
            </a:r>
            <a:r>
              <a:rPr lang="en-US" sz="2500" dirty="0">
                <a:latin typeface="Myanmar Pyu" panose="020B0502040204020203" pitchFamily="34" charset="0"/>
                <a:cs typeface="Myanmar Pyu" panose="020B0502040204020203" pitchFamily="34" charset="0"/>
              </a:rPr>
              <a:t>့်, </a:t>
            </a:r>
            <a:r>
              <a:rPr lang="en-US" sz="25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ဆွေမျိုး</a:t>
            </a:r>
            <a:r>
              <a:rPr lang="en-US" sz="2500" dirty="0">
                <a:latin typeface="Myanmar Pyu" panose="020B0502040204020203" pitchFamily="34" charset="0"/>
                <a:cs typeface="Myanmar Pyu" panose="020B0502040204020203" pitchFamily="34" charset="0"/>
              </a:rPr>
              <a:t>, </a:t>
            </a:r>
            <a:r>
              <a:rPr lang="en-US" sz="25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ဆရာတူ</a:t>
            </a:r>
            <a:r>
              <a:rPr lang="en-US" sz="2500" dirty="0">
                <a:latin typeface="Myanmar Pyu" panose="020B0502040204020203" pitchFamily="34" charset="0"/>
                <a:cs typeface="Myanmar Pyu" panose="020B0502040204020203" pitchFamily="34" charset="0"/>
              </a:rPr>
              <a:t> </a:t>
            </a:r>
            <a:r>
              <a:rPr lang="en-US" sz="25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တပည</a:t>
            </a:r>
            <a:r>
              <a:rPr lang="en-US" sz="2500" dirty="0">
                <a:latin typeface="Myanmar Pyu" panose="020B0502040204020203" pitchFamily="34" charset="0"/>
                <a:cs typeface="Myanmar Pyu" panose="020B0502040204020203" pitchFamily="34" charset="0"/>
              </a:rPr>
              <a:t>့်</a:t>
            </a:r>
          </a:p>
          <a:p>
            <a:pPr marL="0" indent="0">
              <a:buNone/>
            </a:pPr>
            <a:r>
              <a:rPr lang="en-US" sz="2500" dirty="0">
                <a:latin typeface="Myanmar Pyu" panose="020B0502040204020203" pitchFamily="34" charset="0"/>
                <a:cs typeface="Myanmar Pyu" panose="020B0502040204020203" pitchFamily="34" charset="0"/>
              </a:rPr>
              <a:t>(၈) </a:t>
            </a:r>
            <a:r>
              <a:rPr lang="en-US" sz="25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အာဗာဓပလိဗောဓ</a:t>
            </a:r>
            <a:r>
              <a:rPr lang="en-US" sz="2500" dirty="0">
                <a:latin typeface="Myanmar Pyu" panose="020B0502040204020203" pitchFamily="34" charset="0"/>
                <a:cs typeface="Myanmar Pyu" panose="020B0502040204020203" pitchFamily="34" charset="0"/>
              </a:rPr>
              <a:t> - </a:t>
            </a:r>
            <a:r>
              <a:rPr lang="en-US" sz="25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အနာရောဂ</a:t>
            </a:r>
            <a:r>
              <a:rPr lang="en-US" sz="2500" dirty="0">
                <a:latin typeface="Myanmar Pyu" panose="020B0502040204020203" pitchFamily="34" charset="0"/>
                <a:cs typeface="Myanmar Pyu" panose="020B0502040204020203" pitchFamily="34" charset="0"/>
              </a:rPr>
              <a:t>ါ</a:t>
            </a:r>
          </a:p>
          <a:p>
            <a:pPr marL="0" indent="0">
              <a:buNone/>
            </a:pPr>
            <a:r>
              <a:rPr lang="en-US" sz="2500" dirty="0">
                <a:latin typeface="Myanmar Pyu" panose="020B0502040204020203" pitchFamily="34" charset="0"/>
                <a:cs typeface="Myanmar Pyu" panose="020B0502040204020203" pitchFamily="34" charset="0"/>
              </a:rPr>
              <a:t>(၉) </a:t>
            </a:r>
            <a:r>
              <a:rPr lang="en-US" sz="25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ဂန္ထပလိဗောဓ</a:t>
            </a:r>
            <a:r>
              <a:rPr lang="en-US" sz="2500" dirty="0">
                <a:latin typeface="Myanmar Pyu" panose="020B0502040204020203" pitchFamily="34" charset="0"/>
                <a:cs typeface="Myanmar Pyu" panose="020B0502040204020203" pitchFamily="34" charset="0"/>
              </a:rPr>
              <a:t> - </a:t>
            </a:r>
            <a:r>
              <a:rPr lang="en-US" sz="25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စာပေသင်ယူ</a:t>
            </a:r>
            <a:r>
              <a:rPr lang="en-US" sz="2500" dirty="0">
                <a:latin typeface="Myanmar Pyu" panose="020B0502040204020203" pitchFamily="34" charset="0"/>
                <a:cs typeface="Myanmar Pyu" panose="020B0502040204020203" pitchFamily="34" charset="0"/>
              </a:rPr>
              <a:t> </a:t>
            </a:r>
            <a:r>
              <a:rPr lang="en-US" sz="25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လေ့လာခြင်း</a:t>
            </a:r>
            <a:endParaRPr lang="en-US" sz="2500" dirty="0">
              <a:latin typeface="Myanmar Pyu" panose="020B0502040204020203" pitchFamily="34" charset="0"/>
              <a:cs typeface="Myanmar Pyu" panose="020B0502040204020203" pitchFamily="34" charset="0"/>
            </a:endParaRPr>
          </a:p>
          <a:p>
            <a:pPr marL="0" indent="0">
              <a:buNone/>
            </a:pPr>
            <a:r>
              <a:rPr lang="en-US" sz="2500" dirty="0">
                <a:latin typeface="Myanmar Pyu" panose="020B0502040204020203" pitchFamily="34" charset="0"/>
                <a:cs typeface="Myanmar Pyu" panose="020B0502040204020203" pitchFamily="34" charset="0"/>
              </a:rPr>
              <a:t>(၁၀) </a:t>
            </a:r>
            <a:r>
              <a:rPr lang="en-US" sz="25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ဣဒ္ဓိပလိဗောဓ</a:t>
            </a:r>
            <a:r>
              <a:rPr lang="en-US" sz="2500" dirty="0">
                <a:latin typeface="Myanmar Pyu" panose="020B0502040204020203" pitchFamily="34" charset="0"/>
                <a:cs typeface="Myanmar Pyu" panose="020B0502040204020203" pitchFamily="34" charset="0"/>
              </a:rPr>
              <a:t> - </a:t>
            </a:r>
            <a:r>
              <a:rPr lang="en-US" sz="25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တန်းခိုး</a:t>
            </a:r>
            <a:r>
              <a:rPr lang="en-US" sz="2500" dirty="0">
                <a:latin typeface="Myanmar Pyu" panose="020B0502040204020203" pitchFamily="34" charset="0"/>
                <a:cs typeface="Myanmar Pyu" panose="020B0502040204020203" pitchFamily="34" charset="0"/>
              </a:rPr>
              <a:t> </a:t>
            </a:r>
            <a:r>
              <a:rPr lang="en-US" sz="25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အဘိဉာဏ</a:t>
            </a:r>
            <a:r>
              <a:rPr lang="en-US" sz="2500" dirty="0">
                <a:latin typeface="Myanmar Pyu" panose="020B0502040204020203" pitchFamily="34" charset="0"/>
                <a:cs typeface="Myanmar Pyu" panose="020B0502040204020203" pitchFamily="34" charset="0"/>
              </a:rPr>
              <a:t>်</a:t>
            </a:r>
          </a:p>
        </p:txBody>
      </p:sp>
      <p:pic>
        <p:nvPicPr>
          <p:cNvPr id="1026" name="Picture 2" descr="a man busy with construction carrying bricks. Image 3 of 4">
            <a:extLst>
              <a:ext uri="{FF2B5EF4-FFF2-40B4-BE49-F238E27FC236}">
                <a16:creationId xmlns:a16="http://schemas.microsoft.com/office/drawing/2014/main" id="{923B3628-9548-8137-6F47-D3E97CE4979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95" y="1496291"/>
            <a:ext cx="3703637" cy="414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79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DEBF3-290D-29F4-EAE3-7E72EE985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831273"/>
          </a:xfrm>
        </p:spPr>
        <p:txBody>
          <a:bodyPr/>
          <a:lstStyle/>
          <a:p>
            <a:r>
              <a:rPr lang="en-US" dirty="0" err="1">
                <a:latin typeface="Myanmar Grand" panose="020B0502040204020203" pitchFamily="34" charset="0"/>
                <a:cs typeface="Myanmar Grand" panose="020B0502040204020203" pitchFamily="34" charset="0"/>
              </a:rPr>
              <a:t>မိတ်ကောင်း</a:t>
            </a:r>
            <a:r>
              <a:rPr lang="en-US" dirty="0">
                <a:latin typeface="Myanmar Grand" panose="020B0502040204020203" pitchFamily="34" charset="0"/>
                <a:cs typeface="Myanmar Grand" panose="020B0502040204020203" pitchFamily="34" charset="0"/>
              </a:rPr>
              <a:t> </a:t>
            </a:r>
            <a:r>
              <a:rPr lang="en-US" dirty="0" err="1">
                <a:latin typeface="Myanmar Grand" panose="020B0502040204020203" pitchFamily="34" charset="0"/>
                <a:cs typeface="Myanmar Grand" panose="020B0502040204020203" pitchFamily="34" charset="0"/>
              </a:rPr>
              <a:t>ဆွေကောင်း</a:t>
            </a:r>
            <a:r>
              <a:rPr lang="en-US" dirty="0">
                <a:latin typeface="Myanmar Grand" panose="020B0502040204020203" pitchFamily="34" charset="0"/>
                <a:cs typeface="Myanmar Grand" panose="020B0502040204020203" pitchFamily="34" charset="0"/>
              </a:rPr>
              <a:t> </a:t>
            </a:r>
            <a:r>
              <a:rPr lang="en-US" dirty="0" err="1">
                <a:latin typeface="Myanmar Grand" panose="020B0502040204020203" pitchFamily="34" charset="0"/>
                <a:cs typeface="Myanmar Grand" panose="020B0502040204020203" pitchFamily="34" charset="0"/>
              </a:rPr>
              <a:t>ဆရာကောင်း</a:t>
            </a:r>
            <a:endParaRPr lang="en-US" dirty="0">
              <a:latin typeface="Myanmar Grand" panose="020B0502040204020203" pitchFamily="34" charset="0"/>
              <a:cs typeface="Myanmar Grand" panose="020B0502040204020203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179B8B7-9049-81A3-E131-FFF01B5D46E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44" y="1714500"/>
            <a:ext cx="4629150" cy="34290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050460-C1AE-AA26-2CAF-C94A25F853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32582" y="1440873"/>
            <a:ext cx="5734975" cy="43503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Myanmar Pyu" panose="020B0502040204020203" pitchFamily="34" charset="0"/>
                <a:cs typeface="Myanmar Pyu" panose="020B0502040204020203" pitchFamily="34" charset="0"/>
              </a:rPr>
              <a:t>(၁) </a:t>
            </a:r>
            <a:r>
              <a:rPr lang="en-US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ပိယော</a:t>
            </a:r>
            <a:r>
              <a:rPr lang="en-US" dirty="0">
                <a:latin typeface="Myanmar Pyu" panose="020B0502040204020203" pitchFamily="34" charset="0"/>
                <a:cs typeface="Myanmar Pyu" panose="020B0502040204020203" pitchFamily="34" charset="0"/>
              </a:rPr>
              <a:t> - </a:t>
            </a:r>
            <a:r>
              <a:rPr lang="en-US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ချစ်ခင်အပ်သူ</a:t>
            </a:r>
            <a:r>
              <a:rPr lang="en-US" dirty="0">
                <a:latin typeface="Myanmar Pyu" panose="020B0502040204020203" pitchFamily="34" charset="0"/>
                <a:cs typeface="Myanmar Pyu" panose="020B0502040204020203" pitchFamily="34" charset="0"/>
              </a:rPr>
              <a:t>၊ (</a:t>
            </a:r>
            <a:r>
              <a:rPr lang="en-US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သီလရှိသူ</a:t>
            </a:r>
            <a:r>
              <a:rPr lang="en-US" dirty="0">
                <a:latin typeface="Myanmar Pyu" panose="020B0502040204020203" pitchFamily="34" charset="0"/>
                <a:cs typeface="Myanmar Pyu" panose="020B0502040204020203" pitchFamily="34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Myanmar Pyu" panose="020B0502040204020203" pitchFamily="34" charset="0"/>
                <a:cs typeface="Myanmar Pyu" panose="020B0502040204020203" pitchFamily="34" charset="0"/>
              </a:rPr>
              <a:t>(၂) </a:t>
            </a:r>
            <a:r>
              <a:rPr lang="en-US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ဂရု</a:t>
            </a:r>
            <a:r>
              <a:rPr lang="en-US" dirty="0">
                <a:latin typeface="Myanmar Pyu" panose="020B0502040204020203" pitchFamily="34" charset="0"/>
                <a:cs typeface="Myanmar Pyu" panose="020B0502040204020203" pitchFamily="34" charset="0"/>
              </a:rPr>
              <a:t> - </a:t>
            </a:r>
            <a:r>
              <a:rPr lang="en-US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လေးစားထိုက်သူ</a:t>
            </a:r>
            <a:r>
              <a:rPr lang="en-US" dirty="0">
                <a:latin typeface="Myanmar Pyu" panose="020B0502040204020203" pitchFamily="34" charset="0"/>
                <a:cs typeface="Myanmar Pyu" panose="020B0502040204020203" pitchFamily="34" charset="0"/>
              </a:rPr>
              <a:t>၊ (</a:t>
            </a:r>
            <a:r>
              <a:rPr lang="en-US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သမာဓိ</a:t>
            </a:r>
            <a:r>
              <a:rPr lang="en-US" dirty="0">
                <a:latin typeface="Myanmar Pyu" panose="020B0502040204020203" pitchFamily="34" charset="0"/>
                <a:cs typeface="Myanmar Pyu" panose="020B0502040204020203" pitchFamily="34" charset="0"/>
              </a:rPr>
              <a:t> </a:t>
            </a:r>
            <a:r>
              <a:rPr lang="en-US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ရှိသူ</a:t>
            </a:r>
            <a:r>
              <a:rPr lang="en-US" dirty="0">
                <a:latin typeface="Myanmar Pyu" panose="020B0502040204020203" pitchFamily="34" charset="0"/>
                <a:cs typeface="Myanmar Pyu" panose="020B0502040204020203" pitchFamily="34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Myanmar Pyu" panose="020B0502040204020203" pitchFamily="34" charset="0"/>
                <a:cs typeface="Myanmar Pyu" panose="020B0502040204020203" pitchFamily="34" charset="0"/>
              </a:rPr>
              <a:t>(၃) </a:t>
            </a:r>
            <a:r>
              <a:rPr lang="en-US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ဘာဝနီယော</a:t>
            </a:r>
            <a:r>
              <a:rPr lang="en-US" dirty="0">
                <a:latin typeface="Myanmar Pyu" panose="020B0502040204020203" pitchFamily="34" charset="0"/>
                <a:cs typeface="Myanmar Pyu" panose="020B0502040204020203" pitchFamily="34" charset="0"/>
              </a:rPr>
              <a:t> - </a:t>
            </a:r>
            <a:r>
              <a:rPr lang="en-US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ချီးမွမ်းထိုက်သူ</a:t>
            </a:r>
            <a:r>
              <a:rPr lang="en-US" dirty="0">
                <a:latin typeface="Myanmar Pyu" panose="020B0502040204020203" pitchFamily="34" charset="0"/>
                <a:cs typeface="Myanmar Pyu" panose="020B0502040204020203" pitchFamily="34" charset="0"/>
              </a:rPr>
              <a:t>၊</a:t>
            </a:r>
          </a:p>
          <a:p>
            <a:pPr marL="0" indent="0">
              <a:buNone/>
            </a:pPr>
            <a:r>
              <a:rPr lang="en-US" dirty="0">
                <a:latin typeface="Myanmar Pyu" panose="020B0502040204020203" pitchFamily="34" charset="0"/>
                <a:cs typeface="Myanmar Pyu" panose="020B0502040204020203" pitchFamily="34" charset="0"/>
              </a:rPr>
              <a:t>(၄) </a:t>
            </a:r>
            <a:r>
              <a:rPr lang="en-US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ဝတ္တာ</a:t>
            </a:r>
            <a:r>
              <a:rPr lang="en-US" dirty="0">
                <a:latin typeface="Myanmar Pyu" panose="020B0502040204020203" pitchFamily="34" charset="0"/>
                <a:cs typeface="Myanmar Pyu" panose="020B0502040204020203" pitchFamily="34" charset="0"/>
              </a:rPr>
              <a:t> - </a:t>
            </a:r>
            <a:r>
              <a:rPr lang="en-US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အပြစ်မြင်လ</a:t>
            </a:r>
            <a:r>
              <a:rPr lang="en-US" dirty="0">
                <a:latin typeface="Myanmar Pyu" panose="020B0502040204020203" pitchFamily="34" charset="0"/>
                <a:cs typeface="Myanmar Pyu" panose="020B0502040204020203" pitchFamily="34" charset="0"/>
              </a:rPr>
              <a:t>ျှင် </a:t>
            </a:r>
            <a:r>
              <a:rPr lang="en-US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ပြောဆိုတတ်သူ</a:t>
            </a:r>
            <a:r>
              <a:rPr lang="en-US" dirty="0">
                <a:latin typeface="Myanmar Pyu" panose="020B0502040204020203" pitchFamily="34" charset="0"/>
                <a:cs typeface="Myanmar Pyu" panose="020B0502040204020203" pitchFamily="34" charset="0"/>
              </a:rPr>
              <a:t>၊</a:t>
            </a:r>
          </a:p>
          <a:p>
            <a:pPr marL="0" indent="0">
              <a:buNone/>
            </a:pPr>
            <a:r>
              <a:rPr lang="en-US" dirty="0">
                <a:latin typeface="Myanmar Pyu" panose="020B0502040204020203" pitchFamily="34" charset="0"/>
                <a:cs typeface="Myanmar Pyu" panose="020B0502040204020203" pitchFamily="34" charset="0"/>
              </a:rPr>
              <a:t>(၅) </a:t>
            </a:r>
            <a:r>
              <a:rPr lang="en-US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ဝစနက္ခမ</a:t>
            </a:r>
            <a:r>
              <a:rPr lang="en-US" dirty="0">
                <a:latin typeface="Myanmar Pyu" panose="020B0502040204020203" pitchFamily="34" charset="0"/>
                <a:cs typeface="Myanmar Pyu" panose="020B0502040204020203" pitchFamily="34" charset="0"/>
              </a:rPr>
              <a:t> - </a:t>
            </a:r>
            <a:r>
              <a:rPr lang="en-US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သူတစ်ပါး</a:t>
            </a:r>
            <a:r>
              <a:rPr lang="en-US" dirty="0">
                <a:latin typeface="Myanmar Pyu" panose="020B0502040204020203" pitchFamily="34" charset="0"/>
                <a:cs typeface="Myanmar Pyu" panose="020B0502040204020203" pitchFamily="34" charset="0"/>
              </a:rPr>
              <a:t> </a:t>
            </a:r>
            <a:r>
              <a:rPr lang="en-US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စကားကို</a:t>
            </a:r>
            <a:r>
              <a:rPr lang="en-US" dirty="0">
                <a:latin typeface="Myanmar Pyu" panose="020B0502040204020203" pitchFamily="34" charset="0"/>
                <a:cs typeface="Myanmar Pyu" panose="020B0502040204020203" pitchFamily="34" charset="0"/>
              </a:rPr>
              <a:t> </a:t>
            </a:r>
            <a:r>
              <a:rPr lang="en-US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သည်းခံနိုင်သူ</a:t>
            </a:r>
            <a:r>
              <a:rPr lang="en-US" dirty="0">
                <a:latin typeface="Myanmar Pyu" panose="020B0502040204020203" pitchFamily="34" charset="0"/>
                <a:cs typeface="Myanmar Pyu" panose="020B0502040204020203" pitchFamily="34" charset="0"/>
              </a:rPr>
              <a:t>၊</a:t>
            </a:r>
          </a:p>
          <a:p>
            <a:pPr marL="0" indent="0">
              <a:buNone/>
            </a:pPr>
            <a:r>
              <a:rPr lang="en-US" dirty="0">
                <a:latin typeface="Myanmar Pyu" panose="020B0502040204020203" pitchFamily="34" charset="0"/>
                <a:cs typeface="Myanmar Pyu" panose="020B0502040204020203" pitchFamily="34" charset="0"/>
              </a:rPr>
              <a:t>(၆) </a:t>
            </a:r>
            <a:r>
              <a:rPr lang="en-US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ဂမ္ဘီရဉ္စ</a:t>
            </a:r>
            <a:r>
              <a:rPr lang="en-US" dirty="0">
                <a:latin typeface="Myanmar Pyu" panose="020B0502040204020203" pitchFamily="34" charset="0"/>
                <a:cs typeface="Myanmar Pyu" panose="020B0502040204020203" pitchFamily="34" charset="0"/>
              </a:rPr>
              <a:t> </a:t>
            </a:r>
            <a:r>
              <a:rPr lang="en-US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ကထံ</a:t>
            </a:r>
            <a:r>
              <a:rPr lang="en-US" dirty="0">
                <a:latin typeface="Myanmar Pyu" panose="020B0502040204020203" pitchFamily="34" charset="0"/>
                <a:cs typeface="Myanmar Pyu" panose="020B0502040204020203" pitchFamily="34" charset="0"/>
              </a:rPr>
              <a:t> </a:t>
            </a:r>
            <a:r>
              <a:rPr lang="en-US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ကတ္တာ</a:t>
            </a:r>
            <a:r>
              <a:rPr lang="en-US" dirty="0">
                <a:latin typeface="Myanmar Pyu" panose="020B0502040204020203" pitchFamily="34" charset="0"/>
                <a:cs typeface="Myanmar Pyu" panose="020B0502040204020203" pitchFamily="34" charset="0"/>
              </a:rPr>
              <a:t> - </a:t>
            </a:r>
            <a:r>
              <a:rPr lang="en-US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နက်နဲသော</a:t>
            </a:r>
            <a:r>
              <a:rPr lang="en-US" dirty="0">
                <a:latin typeface="Myanmar Pyu" panose="020B0502040204020203" pitchFamily="34" charset="0"/>
                <a:cs typeface="Myanmar Pyu" panose="020B0502040204020203" pitchFamily="34" charset="0"/>
              </a:rPr>
              <a:t> </a:t>
            </a:r>
            <a:r>
              <a:rPr lang="en-US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စကား</a:t>
            </a:r>
            <a:r>
              <a:rPr lang="en-US" dirty="0">
                <a:latin typeface="Myanmar Pyu" panose="020B0502040204020203" pitchFamily="34" charset="0"/>
                <a:cs typeface="Myanmar Pyu" panose="020B0502040204020203" pitchFamily="34" charset="0"/>
              </a:rPr>
              <a:t> </a:t>
            </a:r>
            <a:r>
              <a:rPr lang="en-US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ပြောဆိုသူ</a:t>
            </a:r>
            <a:r>
              <a:rPr lang="en-US" dirty="0">
                <a:latin typeface="Myanmar Pyu" panose="020B0502040204020203" pitchFamily="34" charset="0"/>
                <a:cs typeface="Myanmar Pyu" panose="020B0502040204020203" pitchFamily="34" charset="0"/>
              </a:rPr>
              <a:t>၊</a:t>
            </a:r>
          </a:p>
          <a:p>
            <a:pPr marL="0" indent="0">
              <a:buNone/>
            </a:pPr>
            <a:r>
              <a:rPr lang="en-US" dirty="0">
                <a:latin typeface="Myanmar Pyu" panose="020B0502040204020203" pitchFamily="34" charset="0"/>
                <a:cs typeface="Myanmar Pyu" panose="020B0502040204020203" pitchFamily="34" charset="0"/>
              </a:rPr>
              <a:t>(၇) </a:t>
            </a:r>
            <a:r>
              <a:rPr lang="en-US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နော</a:t>
            </a:r>
            <a:r>
              <a:rPr lang="en-US" dirty="0">
                <a:latin typeface="Myanmar Pyu" panose="020B0502040204020203" pitchFamily="34" charset="0"/>
                <a:cs typeface="Myanmar Pyu" panose="020B0502040204020203" pitchFamily="34" charset="0"/>
              </a:rPr>
              <a:t> </a:t>
            </a:r>
            <a:r>
              <a:rPr lang="en-US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စာဌာနေ</a:t>
            </a:r>
            <a:r>
              <a:rPr lang="en-US" dirty="0">
                <a:latin typeface="Myanmar Pyu" panose="020B0502040204020203" pitchFamily="34" charset="0"/>
                <a:cs typeface="Myanmar Pyu" panose="020B0502040204020203" pitchFamily="34" charset="0"/>
              </a:rPr>
              <a:t> </a:t>
            </a:r>
            <a:r>
              <a:rPr lang="en-US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နိယောဇကေ</a:t>
            </a:r>
            <a:r>
              <a:rPr lang="en-US" dirty="0">
                <a:latin typeface="Myanmar Pyu" panose="020B0502040204020203" pitchFamily="34" charset="0"/>
                <a:cs typeface="Myanmar Pyu" panose="020B0502040204020203" pitchFamily="34" charset="0"/>
              </a:rPr>
              <a:t> - </a:t>
            </a:r>
            <a:r>
              <a:rPr lang="en-US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လမ်းမှားသို</a:t>
            </a:r>
            <a:r>
              <a:rPr lang="en-US" dirty="0">
                <a:latin typeface="Myanmar Pyu" panose="020B0502040204020203" pitchFamily="34" charset="0"/>
                <a:cs typeface="Myanmar Pyu" panose="020B0502040204020203" pitchFamily="34" charset="0"/>
              </a:rPr>
              <a:t>့ </a:t>
            </a:r>
            <a:r>
              <a:rPr lang="en-US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မပို့တတ်သူ</a:t>
            </a:r>
            <a:r>
              <a:rPr lang="en-US" dirty="0">
                <a:latin typeface="Myanmar Pyu" panose="020B0502040204020203" pitchFamily="34" charset="0"/>
                <a:cs typeface="Myanmar Pyu" panose="020B0502040204020203" pitchFamily="34" charset="0"/>
              </a:rPr>
              <a:t>၊</a:t>
            </a:r>
          </a:p>
        </p:txBody>
      </p:sp>
    </p:spTree>
    <p:extLst>
      <p:ext uri="{BB962C8B-B14F-4D97-AF65-F5344CB8AC3E}">
        <p14:creationId xmlns:p14="http://schemas.microsoft.com/office/powerpoint/2010/main" val="271542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26362-4299-7745-5C2A-CC2B4454E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988291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Myanmar Grand" panose="020B0502040204020203" pitchFamily="34" charset="0"/>
                <a:cs typeface="Myanmar Grand" panose="020B0502040204020203" pitchFamily="34" charset="0"/>
              </a:rPr>
              <a:t>ဝိသုဒ္ဓိ</a:t>
            </a:r>
            <a:r>
              <a:rPr lang="en-US" sz="3600" dirty="0">
                <a:latin typeface="Myanmar Grand" panose="020B0502040204020203" pitchFamily="34" charset="0"/>
                <a:cs typeface="Myanmar Grand" panose="020B0502040204020203" pitchFamily="34" charset="0"/>
              </a:rPr>
              <a:t> ၇ </a:t>
            </a:r>
            <a:r>
              <a:rPr lang="en-US" sz="3600" dirty="0" err="1">
                <a:latin typeface="Myanmar Grand" panose="020B0502040204020203" pitchFamily="34" charset="0"/>
                <a:cs typeface="Myanmar Grand" panose="020B0502040204020203" pitchFamily="34" charset="0"/>
              </a:rPr>
              <a:t>ပါး</a:t>
            </a:r>
            <a:endParaRPr lang="en-US" sz="3600" dirty="0">
              <a:latin typeface="Myanmar Grand" panose="020B0502040204020203" pitchFamily="34" charset="0"/>
              <a:cs typeface="Myanmar Gran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5427D-D6BA-DF85-875A-040351D4E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514764"/>
            <a:ext cx="10353762" cy="42764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Myanmar Pyu" panose="020B0502040204020203" pitchFamily="34" charset="0"/>
                <a:cs typeface="Myanmar Pyu" panose="020B0502040204020203" pitchFamily="34" charset="0"/>
              </a:rPr>
              <a:t>(၁) </a:t>
            </a:r>
            <a:r>
              <a:rPr lang="en-US" sz="18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သီလဝိသုဒ္ဓိ</a:t>
            </a:r>
            <a:r>
              <a:rPr lang="en-US" sz="1800" dirty="0">
                <a:latin typeface="Myanmar Pyu" panose="020B0502040204020203" pitchFamily="34" charset="0"/>
                <a:cs typeface="Myanmar Pyu" panose="020B0502040204020203" pitchFamily="34" charset="0"/>
              </a:rPr>
              <a:t> - </a:t>
            </a:r>
            <a:r>
              <a:rPr lang="en-US" sz="18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သီလစင်ကြယ်ခြင်း</a:t>
            </a:r>
            <a:r>
              <a:rPr lang="en-US" sz="1800" dirty="0">
                <a:latin typeface="Myanmar Pyu" panose="020B0502040204020203" pitchFamily="34" charset="0"/>
                <a:cs typeface="Myanmar Pyu" panose="020B0502040204020203" pitchFamily="34" charset="0"/>
              </a:rPr>
              <a:t>၊ </a:t>
            </a:r>
          </a:p>
          <a:p>
            <a:pPr marL="0" indent="0">
              <a:buNone/>
            </a:pPr>
            <a:r>
              <a:rPr lang="en-US" sz="1800" dirty="0">
                <a:latin typeface="Myanmar Pyu" panose="020B0502040204020203" pitchFamily="34" charset="0"/>
                <a:cs typeface="Myanmar Pyu" panose="020B0502040204020203" pitchFamily="34" charset="0"/>
              </a:rPr>
              <a:t>(၂) </a:t>
            </a:r>
            <a:r>
              <a:rPr lang="en-US" sz="18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စိတ္တဝိသုဒ္ဓိ</a:t>
            </a:r>
            <a:r>
              <a:rPr lang="en-US" sz="1800" dirty="0">
                <a:latin typeface="Myanmar Pyu" panose="020B0502040204020203" pitchFamily="34" charset="0"/>
                <a:cs typeface="Myanmar Pyu" panose="020B0502040204020203" pitchFamily="34" charset="0"/>
              </a:rPr>
              <a:t> - </a:t>
            </a:r>
            <a:r>
              <a:rPr lang="en-US" sz="18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စိတ</a:t>
            </a:r>
            <a:r>
              <a:rPr lang="en-US" sz="1800" dirty="0">
                <a:latin typeface="Myanmar Pyu" panose="020B0502040204020203" pitchFamily="34" charset="0"/>
                <a:cs typeface="Myanmar Pyu" panose="020B0502040204020203" pitchFamily="34" charset="0"/>
              </a:rPr>
              <a:t>်၏ </a:t>
            </a:r>
            <a:r>
              <a:rPr lang="en-US" sz="18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စင်ကြယ်ခြင်း</a:t>
            </a:r>
            <a:r>
              <a:rPr lang="en-US" sz="1800" dirty="0">
                <a:latin typeface="Myanmar Pyu" panose="020B0502040204020203" pitchFamily="34" charset="0"/>
                <a:cs typeface="Myanmar Pyu" panose="020B0502040204020203" pitchFamily="34" charset="0"/>
              </a:rPr>
              <a:t>၊ </a:t>
            </a:r>
            <a:r>
              <a:rPr lang="en-US" sz="18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ဥပစာရသမာဓိ</a:t>
            </a:r>
            <a:r>
              <a:rPr lang="en-US" sz="1800" dirty="0">
                <a:latin typeface="Myanmar Pyu" panose="020B0502040204020203" pitchFamily="34" charset="0"/>
                <a:cs typeface="Myanmar Pyu" panose="020B0502040204020203" pitchFamily="34" charset="0"/>
              </a:rPr>
              <a:t>, </a:t>
            </a:r>
            <a:r>
              <a:rPr lang="en-US" sz="18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အပ္ပနာသမာဓိ</a:t>
            </a:r>
            <a:endParaRPr lang="en-US" sz="1800" dirty="0">
              <a:latin typeface="Myanmar Pyu" panose="020B0502040204020203" pitchFamily="34" charset="0"/>
              <a:cs typeface="Myanmar Pyu" panose="020B0502040204020203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Myanmar Pyu" panose="020B0502040204020203" pitchFamily="34" charset="0"/>
                <a:cs typeface="Myanmar Pyu" panose="020B0502040204020203" pitchFamily="34" charset="0"/>
              </a:rPr>
              <a:t>(၃) </a:t>
            </a:r>
            <a:r>
              <a:rPr lang="en-US" sz="18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ဒိဋ္ဌိဝိသုဒ္ဓိ</a:t>
            </a:r>
            <a:r>
              <a:rPr lang="en-US" sz="1800" dirty="0">
                <a:latin typeface="Myanmar Pyu" panose="020B0502040204020203" pitchFamily="34" charset="0"/>
                <a:cs typeface="Myanmar Pyu" panose="020B0502040204020203" pitchFamily="34" charset="0"/>
              </a:rPr>
              <a:t> - </a:t>
            </a:r>
            <a:r>
              <a:rPr lang="en-US" sz="18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အယူ</a:t>
            </a:r>
            <a:r>
              <a:rPr lang="en-US" sz="1800" dirty="0">
                <a:latin typeface="Myanmar Pyu" panose="020B0502040204020203" pitchFamily="34" charset="0"/>
                <a:cs typeface="Myanmar Pyu" panose="020B0502040204020203" pitchFamily="34" charset="0"/>
              </a:rPr>
              <a:t>၏ </a:t>
            </a:r>
            <a:r>
              <a:rPr lang="en-US" sz="18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စင်ကြယ်ခြင်း</a:t>
            </a:r>
            <a:r>
              <a:rPr lang="en-US" sz="1800" dirty="0">
                <a:latin typeface="Myanmar Pyu" panose="020B0502040204020203" pitchFamily="34" charset="0"/>
                <a:cs typeface="Myanmar Pyu" panose="020B0502040204020203" pitchFamily="34" charset="0"/>
              </a:rPr>
              <a:t>၊ </a:t>
            </a:r>
            <a:r>
              <a:rPr lang="en-US" sz="18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ရုပ</a:t>
            </a:r>
            <a:r>
              <a:rPr lang="en-US" sz="1800" dirty="0">
                <a:latin typeface="Myanmar Pyu" panose="020B0502040204020203" pitchFamily="34" charset="0"/>
                <a:cs typeface="Myanmar Pyu" panose="020B0502040204020203" pitchFamily="34" charset="0"/>
              </a:rPr>
              <a:t>်, </a:t>
            </a:r>
            <a:r>
              <a:rPr lang="en-US" sz="18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နာမ်ကို</a:t>
            </a:r>
            <a:r>
              <a:rPr lang="en-US" sz="1800" dirty="0">
                <a:latin typeface="Myanmar Pyu" panose="020B0502040204020203" pitchFamily="34" charset="0"/>
                <a:cs typeface="Myanmar Pyu" panose="020B0502040204020203" pitchFamily="34" charset="0"/>
              </a:rPr>
              <a:t> </a:t>
            </a:r>
            <a:r>
              <a:rPr lang="en-US" sz="18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သိမ်းဆည်းခြင်း</a:t>
            </a:r>
            <a:r>
              <a:rPr lang="en-US" sz="1800" dirty="0">
                <a:latin typeface="Myanmar Pyu" panose="020B0502040204020203" pitchFamily="34" charset="0"/>
                <a:cs typeface="Myanmar Pyu" panose="020B0502040204020203" pitchFamily="34" charset="0"/>
              </a:rPr>
              <a:t>၊</a:t>
            </a:r>
          </a:p>
          <a:p>
            <a:pPr marL="0" indent="0">
              <a:buNone/>
            </a:pPr>
            <a:r>
              <a:rPr lang="en-US" sz="1800" dirty="0">
                <a:latin typeface="Myanmar Pyu" panose="020B0502040204020203" pitchFamily="34" charset="0"/>
                <a:cs typeface="Myanmar Pyu" panose="020B0502040204020203" pitchFamily="34" charset="0"/>
              </a:rPr>
              <a:t>(၄) </a:t>
            </a:r>
            <a:r>
              <a:rPr lang="en-US" sz="18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ကင</a:t>
            </a:r>
            <a:r>
              <a:rPr lang="en-US" sz="1800" dirty="0">
                <a:latin typeface="Myanmar Pyu" panose="020B0502040204020203" pitchFamily="34" charset="0"/>
                <a:cs typeface="Myanmar Pyu" panose="020B0502040204020203" pitchFamily="34" charset="0"/>
              </a:rPr>
              <a:t>်္</a:t>
            </a:r>
            <a:r>
              <a:rPr lang="en-US" sz="18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ခါဝိတရဏဝိသုဒ္ဓိ</a:t>
            </a:r>
            <a:r>
              <a:rPr lang="en-US" sz="1800" dirty="0">
                <a:latin typeface="Myanmar Pyu" panose="020B0502040204020203" pitchFamily="34" charset="0"/>
                <a:cs typeface="Myanmar Pyu" panose="020B0502040204020203" pitchFamily="34" charset="0"/>
              </a:rPr>
              <a:t> - </a:t>
            </a:r>
            <a:r>
              <a:rPr lang="en-US" sz="18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ယုံမှားခြင်းမ</a:t>
            </a:r>
            <a:r>
              <a:rPr lang="en-US" sz="1800" dirty="0">
                <a:latin typeface="Myanmar Pyu" panose="020B0502040204020203" pitchFamily="34" charset="0"/>
                <a:cs typeface="Myanmar Pyu" panose="020B0502040204020203" pitchFamily="34" charset="0"/>
              </a:rPr>
              <a:t>ှ </a:t>
            </a:r>
            <a:r>
              <a:rPr lang="en-US" sz="18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လွန်မြောက်သော</a:t>
            </a:r>
            <a:r>
              <a:rPr lang="en-US" sz="1800" dirty="0">
                <a:latin typeface="Myanmar Pyu" panose="020B0502040204020203" pitchFamily="34" charset="0"/>
                <a:cs typeface="Myanmar Pyu" panose="020B0502040204020203" pitchFamily="34" charset="0"/>
              </a:rPr>
              <a:t> </a:t>
            </a:r>
            <a:r>
              <a:rPr lang="en-US" sz="18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စင်ကြယ်ခြင်း</a:t>
            </a:r>
            <a:r>
              <a:rPr lang="en-US" sz="1800" dirty="0">
                <a:latin typeface="Myanmar Pyu" panose="020B0502040204020203" pitchFamily="34" charset="0"/>
                <a:cs typeface="Myanmar Pyu" panose="020B0502040204020203" pitchFamily="34" charset="0"/>
              </a:rPr>
              <a:t>၊ </a:t>
            </a:r>
            <a:r>
              <a:rPr lang="en-US" sz="18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ယုံမှားခြင်း</a:t>
            </a:r>
            <a:r>
              <a:rPr lang="en-US" sz="1800" dirty="0">
                <a:latin typeface="Myanmar Pyu" panose="020B0502040204020203" pitchFamily="34" charset="0"/>
                <a:cs typeface="Myanmar Pyu" panose="020B0502040204020203" pitchFamily="34" charset="0"/>
              </a:rPr>
              <a:t> ၁၆ </a:t>
            </a:r>
            <a:r>
              <a:rPr lang="en-US" sz="18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ပါးကို</a:t>
            </a:r>
            <a:r>
              <a:rPr lang="en-US" sz="1800" dirty="0">
                <a:latin typeface="Myanmar Pyu" panose="020B0502040204020203" pitchFamily="34" charset="0"/>
                <a:cs typeface="Myanmar Pyu" panose="020B0502040204020203" pitchFamily="34" charset="0"/>
              </a:rPr>
              <a:t> </a:t>
            </a:r>
            <a:r>
              <a:rPr lang="en-US" sz="18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ကျော်လွန်ခြင်း</a:t>
            </a:r>
            <a:r>
              <a:rPr lang="en-US" sz="1800" dirty="0">
                <a:latin typeface="Myanmar Pyu" panose="020B0502040204020203" pitchFamily="34" charset="0"/>
                <a:cs typeface="Myanmar Pyu" panose="020B0502040204020203" pitchFamily="34" charset="0"/>
              </a:rPr>
              <a:t>၊</a:t>
            </a:r>
          </a:p>
          <a:p>
            <a:pPr marL="0" indent="0">
              <a:buNone/>
            </a:pPr>
            <a:r>
              <a:rPr lang="en-US" sz="1800" dirty="0">
                <a:latin typeface="Myanmar Pyu" panose="020B0502040204020203" pitchFamily="34" charset="0"/>
                <a:cs typeface="Myanmar Pyu" panose="020B0502040204020203" pitchFamily="34" charset="0"/>
              </a:rPr>
              <a:t>(၅) </a:t>
            </a:r>
            <a:r>
              <a:rPr lang="en-US" sz="18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မဂ္ဂါမဂ္ဂဉာဏဒဿနဝိသုဒ္ဓိ</a:t>
            </a:r>
            <a:r>
              <a:rPr lang="en-US" sz="1800" dirty="0">
                <a:latin typeface="Myanmar Pyu" panose="020B0502040204020203" pitchFamily="34" charset="0"/>
                <a:cs typeface="Myanmar Pyu" panose="020B0502040204020203" pitchFamily="34" charset="0"/>
              </a:rPr>
              <a:t> - </a:t>
            </a:r>
            <a:r>
              <a:rPr lang="en-US" sz="18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လမ်းစဉ</a:t>
            </a:r>
            <a:r>
              <a:rPr lang="en-US" sz="1800" dirty="0">
                <a:latin typeface="Myanmar Pyu" panose="020B0502040204020203" pitchFamily="34" charset="0"/>
                <a:cs typeface="Myanmar Pyu" panose="020B0502040204020203" pitchFamily="34" charset="0"/>
              </a:rPr>
              <a:t>် </a:t>
            </a:r>
            <a:r>
              <a:rPr lang="en-US" sz="18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မှန</a:t>
            </a:r>
            <a:r>
              <a:rPr lang="en-US" sz="1800" dirty="0">
                <a:latin typeface="Myanmar Pyu" panose="020B0502040204020203" pitchFamily="34" charset="0"/>
                <a:cs typeface="Myanmar Pyu" panose="020B0502040204020203" pitchFamily="34" charset="0"/>
              </a:rPr>
              <a:t>်, </a:t>
            </a:r>
            <a:r>
              <a:rPr lang="en-US" sz="18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မမှန်ကို</a:t>
            </a:r>
            <a:r>
              <a:rPr lang="en-US" sz="1800" dirty="0">
                <a:latin typeface="Myanmar Pyu" panose="020B0502040204020203" pitchFamily="34" charset="0"/>
                <a:cs typeface="Myanmar Pyu" panose="020B0502040204020203" pitchFamily="34" charset="0"/>
              </a:rPr>
              <a:t> </a:t>
            </a:r>
            <a:r>
              <a:rPr lang="en-US" sz="18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သိမြင်သော</a:t>
            </a:r>
            <a:r>
              <a:rPr lang="en-US" sz="1800" dirty="0">
                <a:latin typeface="Myanmar Pyu" panose="020B0502040204020203" pitchFamily="34" charset="0"/>
                <a:cs typeface="Myanmar Pyu" panose="020B0502040204020203" pitchFamily="34" charset="0"/>
              </a:rPr>
              <a:t> </a:t>
            </a:r>
            <a:r>
              <a:rPr lang="en-US" sz="18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ဉာဏ်အမြင</a:t>
            </a:r>
            <a:r>
              <a:rPr lang="en-US" sz="1800" dirty="0">
                <a:latin typeface="Myanmar Pyu" panose="020B0502040204020203" pitchFamily="34" charset="0"/>
                <a:cs typeface="Myanmar Pyu" panose="020B0502040204020203" pitchFamily="34" charset="0"/>
              </a:rPr>
              <a:t>် </a:t>
            </a:r>
            <a:r>
              <a:rPr lang="en-US" sz="18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စင်ကြယ်ခြင်း</a:t>
            </a:r>
            <a:r>
              <a:rPr lang="en-US" sz="1800" dirty="0">
                <a:latin typeface="Myanmar Pyu" panose="020B0502040204020203" pitchFamily="34" charset="0"/>
                <a:cs typeface="Myanmar Pyu" panose="020B0502040204020203" pitchFamily="34" charset="0"/>
              </a:rPr>
              <a:t>၊</a:t>
            </a:r>
          </a:p>
          <a:p>
            <a:pPr marL="0" indent="0">
              <a:buNone/>
            </a:pPr>
            <a:r>
              <a:rPr lang="en-US" sz="1800" dirty="0">
                <a:latin typeface="Myanmar Pyu" panose="020B0502040204020203" pitchFamily="34" charset="0"/>
                <a:cs typeface="Myanmar Pyu" panose="020B0502040204020203" pitchFamily="34" charset="0"/>
              </a:rPr>
              <a:t>(၆) </a:t>
            </a:r>
            <a:r>
              <a:rPr lang="en-US" sz="18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ပဋိပဒါဉာဏဒဿနဝိသုဒ္ဓိ</a:t>
            </a:r>
            <a:r>
              <a:rPr lang="en-US" sz="1800" dirty="0">
                <a:latin typeface="Myanmar Pyu" panose="020B0502040204020203" pitchFamily="34" charset="0"/>
                <a:cs typeface="Myanmar Pyu" panose="020B0502040204020203" pitchFamily="34" charset="0"/>
              </a:rPr>
              <a:t> - </a:t>
            </a:r>
            <a:r>
              <a:rPr lang="en-US" sz="18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အကျင</a:t>
            </a:r>
            <a:r>
              <a:rPr lang="en-US" sz="1800" dirty="0">
                <a:latin typeface="Myanmar Pyu" panose="020B0502040204020203" pitchFamily="34" charset="0"/>
                <a:cs typeface="Myanmar Pyu" panose="020B0502040204020203" pitchFamily="34" charset="0"/>
              </a:rPr>
              <a:t>့်</a:t>
            </a:r>
            <a:r>
              <a:rPr lang="en-US" sz="18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မှန်ကို</a:t>
            </a:r>
            <a:r>
              <a:rPr lang="en-US" sz="1800" dirty="0">
                <a:latin typeface="Myanmar Pyu" panose="020B0502040204020203" pitchFamily="34" charset="0"/>
                <a:cs typeface="Myanmar Pyu" panose="020B0502040204020203" pitchFamily="34" charset="0"/>
              </a:rPr>
              <a:t> </a:t>
            </a:r>
            <a:r>
              <a:rPr lang="en-US" sz="18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သိသောဉာဏ်အမြင</a:t>
            </a:r>
            <a:r>
              <a:rPr lang="en-US" sz="1800" dirty="0">
                <a:latin typeface="Myanmar Pyu" panose="020B0502040204020203" pitchFamily="34" charset="0"/>
                <a:cs typeface="Myanmar Pyu" panose="020B0502040204020203" pitchFamily="34" charset="0"/>
              </a:rPr>
              <a:t>် </a:t>
            </a:r>
            <a:r>
              <a:rPr lang="en-US" sz="18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စင်ကြယ်ခြင်း</a:t>
            </a:r>
            <a:r>
              <a:rPr lang="en-US" sz="1800" dirty="0">
                <a:latin typeface="Myanmar Pyu" panose="020B0502040204020203" pitchFamily="34" charset="0"/>
                <a:cs typeface="Myanmar Pyu" panose="020B0502040204020203" pitchFamily="34" charset="0"/>
              </a:rPr>
              <a:t>၊</a:t>
            </a:r>
          </a:p>
          <a:p>
            <a:pPr marL="0" indent="0">
              <a:buNone/>
            </a:pPr>
            <a:r>
              <a:rPr lang="en-US" sz="1800" dirty="0">
                <a:latin typeface="Myanmar Pyu" panose="020B0502040204020203" pitchFamily="34" charset="0"/>
                <a:cs typeface="Myanmar Pyu" panose="020B0502040204020203" pitchFamily="34" charset="0"/>
              </a:rPr>
              <a:t>(၇) </a:t>
            </a:r>
            <a:r>
              <a:rPr lang="en-US" sz="18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ဉာဏဒဿနဝိသုဒ္ဓိ</a:t>
            </a:r>
            <a:r>
              <a:rPr lang="en-US" sz="1800" dirty="0">
                <a:latin typeface="Myanmar Pyu" panose="020B0502040204020203" pitchFamily="34" charset="0"/>
                <a:cs typeface="Myanmar Pyu" panose="020B0502040204020203" pitchFamily="34" charset="0"/>
              </a:rPr>
              <a:t> - </a:t>
            </a:r>
            <a:r>
              <a:rPr lang="en-US" sz="18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ဉာဏ်အမြင</a:t>
            </a:r>
            <a:r>
              <a:rPr lang="en-US" sz="1800" dirty="0">
                <a:latin typeface="Myanmar Pyu" panose="020B0502040204020203" pitchFamily="34" charset="0"/>
                <a:cs typeface="Myanmar Pyu" panose="020B0502040204020203" pitchFamily="34" charset="0"/>
              </a:rPr>
              <a:t>် </a:t>
            </a:r>
            <a:r>
              <a:rPr lang="en-US" sz="18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စင်ကြယ်ခြင်း</a:t>
            </a:r>
            <a:r>
              <a:rPr lang="en-US" sz="1800" dirty="0">
                <a:latin typeface="Myanmar Pyu" panose="020B0502040204020203" pitchFamily="34" charset="0"/>
                <a:cs typeface="Myanmar Pyu" panose="020B0502040204020203" pitchFamily="34" charset="0"/>
              </a:rPr>
              <a:t>၊ </a:t>
            </a:r>
          </a:p>
        </p:txBody>
      </p:sp>
    </p:spTree>
    <p:extLst>
      <p:ext uri="{BB962C8B-B14F-4D97-AF65-F5344CB8AC3E}">
        <p14:creationId xmlns:p14="http://schemas.microsoft.com/office/powerpoint/2010/main" val="323695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53A06-51B3-DAB1-6EE3-0BA44DE85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886691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Myanmar Grand" panose="020B0502040204020203" pitchFamily="34" charset="0"/>
                <a:cs typeface="Myanmar Grand" panose="020B0502040204020203" pitchFamily="34" charset="0"/>
              </a:rPr>
              <a:t>ကမ္မဋ္ဌာန်း</a:t>
            </a:r>
            <a:r>
              <a:rPr lang="en-US" sz="3600" dirty="0">
                <a:latin typeface="Myanmar Grand" panose="020B0502040204020203" pitchFamily="34" charset="0"/>
                <a:cs typeface="Myanmar Grand" panose="020B0502040204020203" pitchFamily="34" charset="0"/>
              </a:rPr>
              <a:t> ၄၀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8968E0A-D88C-01E2-C87A-54081981D59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21" y="1662113"/>
            <a:ext cx="2797393" cy="4129087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82E2CE-EDDE-8196-DBC2-728F7CA4AF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496291"/>
            <a:ext cx="6695557" cy="4294909"/>
          </a:xfrm>
        </p:spPr>
        <p:txBody>
          <a:bodyPr>
            <a:normAutofit lnSpcReduction="10000"/>
          </a:bodyPr>
          <a:lstStyle/>
          <a:p>
            <a:r>
              <a:rPr lang="en-US" sz="28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အနုဿတိ</a:t>
            </a:r>
            <a:r>
              <a:rPr lang="en-US" sz="2800" dirty="0">
                <a:latin typeface="Myanmar Pyu" panose="020B0502040204020203" pitchFamily="34" charset="0"/>
                <a:cs typeface="Myanmar Pyu" panose="020B0502040204020203" pitchFamily="34" charset="0"/>
              </a:rPr>
              <a:t> ၁၀ </a:t>
            </a:r>
            <a:r>
              <a:rPr lang="en-US" sz="28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ပါး</a:t>
            </a:r>
            <a:endParaRPr lang="en-US" sz="2800" dirty="0">
              <a:latin typeface="Myanmar Pyu" panose="020B0502040204020203" pitchFamily="34" charset="0"/>
              <a:cs typeface="Myanmar Pyu" panose="020B0502040204020203" pitchFamily="34" charset="0"/>
            </a:endParaRPr>
          </a:p>
          <a:p>
            <a:r>
              <a:rPr lang="en-US" sz="28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အသုဘ</a:t>
            </a:r>
            <a:r>
              <a:rPr lang="en-US" sz="2800" dirty="0">
                <a:latin typeface="Myanmar Pyu" panose="020B0502040204020203" pitchFamily="34" charset="0"/>
                <a:cs typeface="Myanmar Pyu" panose="020B0502040204020203" pitchFamily="34" charset="0"/>
              </a:rPr>
              <a:t> ၁၀ </a:t>
            </a:r>
            <a:r>
              <a:rPr lang="en-US" sz="28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ပါး</a:t>
            </a:r>
            <a:endParaRPr lang="en-US" sz="2800" dirty="0">
              <a:latin typeface="Myanmar Pyu" panose="020B0502040204020203" pitchFamily="34" charset="0"/>
              <a:cs typeface="Myanmar Pyu" panose="020B0502040204020203" pitchFamily="34" charset="0"/>
            </a:endParaRPr>
          </a:p>
          <a:p>
            <a:r>
              <a:rPr lang="en-US" sz="28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ကသိုဏ်း</a:t>
            </a:r>
            <a:r>
              <a:rPr lang="en-US" sz="2800" dirty="0">
                <a:latin typeface="Myanmar Pyu" panose="020B0502040204020203" pitchFamily="34" charset="0"/>
                <a:cs typeface="Myanmar Pyu" panose="020B0502040204020203" pitchFamily="34" charset="0"/>
              </a:rPr>
              <a:t> ၁၀ </a:t>
            </a:r>
            <a:r>
              <a:rPr lang="en-US" sz="28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ပါး</a:t>
            </a:r>
            <a:endParaRPr lang="en-US" sz="2800" dirty="0">
              <a:latin typeface="Myanmar Pyu" panose="020B0502040204020203" pitchFamily="34" charset="0"/>
              <a:cs typeface="Myanmar Pyu" panose="020B0502040204020203" pitchFamily="34" charset="0"/>
            </a:endParaRPr>
          </a:p>
          <a:p>
            <a:r>
              <a:rPr lang="en-US" sz="28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အရူပ္ပဈာန</a:t>
            </a:r>
            <a:r>
              <a:rPr lang="en-US" sz="2800" dirty="0">
                <a:latin typeface="Myanmar Pyu" panose="020B0502040204020203" pitchFamily="34" charset="0"/>
                <a:cs typeface="Myanmar Pyu" panose="020B0502040204020203" pitchFamily="34" charset="0"/>
              </a:rPr>
              <a:t>် ၄ </a:t>
            </a:r>
            <a:r>
              <a:rPr lang="en-US" sz="28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ပါး</a:t>
            </a:r>
            <a:endParaRPr lang="en-US" sz="2800" dirty="0">
              <a:latin typeface="Myanmar Pyu" panose="020B0502040204020203" pitchFamily="34" charset="0"/>
              <a:cs typeface="Myanmar Pyu" panose="020B0502040204020203" pitchFamily="34" charset="0"/>
            </a:endParaRPr>
          </a:p>
          <a:p>
            <a:r>
              <a:rPr lang="en-US" sz="28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ဗြဟ္မစိုရ</a:t>
            </a:r>
            <a:r>
              <a:rPr lang="en-US" sz="2800" dirty="0">
                <a:latin typeface="Myanmar Pyu" panose="020B0502040204020203" pitchFamily="34" charset="0"/>
                <a:cs typeface="Myanmar Pyu" panose="020B0502040204020203" pitchFamily="34" charset="0"/>
              </a:rPr>
              <a:t>် ၄ </a:t>
            </a:r>
            <a:r>
              <a:rPr lang="en-US" sz="28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ပါး</a:t>
            </a:r>
            <a:endParaRPr lang="en-US" sz="2800" dirty="0">
              <a:latin typeface="Myanmar Pyu" panose="020B0502040204020203" pitchFamily="34" charset="0"/>
              <a:cs typeface="Myanmar Pyu" panose="020B0502040204020203" pitchFamily="34" charset="0"/>
            </a:endParaRPr>
          </a:p>
          <a:p>
            <a:r>
              <a:rPr lang="en-US" sz="28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အာဟာရေ</a:t>
            </a:r>
            <a:r>
              <a:rPr lang="en-US" sz="2800" dirty="0">
                <a:latin typeface="Myanmar Pyu" panose="020B0502040204020203" pitchFamily="34" charset="0"/>
                <a:cs typeface="Myanmar Pyu" panose="020B0502040204020203" pitchFamily="34" charset="0"/>
              </a:rPr>
              <a:t> </a:t>
            </a:r>
            <a:r>
              <a:rPr lang="en-US" sz="28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ပဋိကူလသညာ</a:t>
            </a:r>
            <a:endParaRPr lang="en-US" sz="2800" dirty="0">
              <a:latin typeface="Myanmar Pyu" panose="020B0502040204020203" pitchFamily="34" charset="0"/>
              <a:cs typeface="Myanmar Pyu" panose="020B0502040204020203" pitchFamily="34" charset="0"/>
            </a:endParaRPr>
          </a:p>
          <a:p>
            <a:r>
              <a:rPr lang="en-US" sz="28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စတုဝဝတ္ထာန</a:t>
            </a:r>
            <a:endParaRPr lang="en-US" sz="2800" dirty="0">
              <a:latin typeface="Myanmar Pyu" panose="020B0502040204020203" pitchFamily="34" charset="0"/>
              <a:cs typeface="Myanmar Py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2F0946-5775-15EB-1104-C1412A246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886691"/>
          </a:xfrm>
        </p:spPr>
        <p:txBody>
          <a:bodyPr/>
          <a:lstStyle/>
          <a:p>
            <a:r>
              <a:rPr lang="en-US" dirty="0" err="1">
                <a:latin typeface="Myanmar Grand" panose="020B0502040204020203" pitchFamily="34" charset="0"/>
                <a:cs typeface="Myanmar Grand" panose="020B0502040204020203" pitchFamily="34" charset="0"/>
              </a:rPr>
              <a:t>စရိုက်နှင</a:t>
            </a:r>
            <a:r>
              <a:rPr lang="en-US" dirty="0">
                <a:latin typeface="Myanmar Grand" panose="020B0502040204020203" pitchFamily="34" charset="0"/>
                <a:cs typeface="Myanmar Grand" panose="020B0502040204020203" pitchFamily="34" charset="0"/>
              </a:rPr>
              <a:t>့် </a:t>
            </a:r>
            <a:r>
              <a:rPr lang="en-US" dirty="0" err="1">
                <a:latin typeface="Myanmar Grand" panose="020B0502040204020203" pitchFamily="34" charset="0"/>
                <a:cs typeface="Myanmar Grand" panose="020B0502040204020203" pitchFamily="34" charset="0"/>
              </a:rPr>
              <a:t>ကမ္မဋ္ဌာန်း</a:t>
            </a:r>
            <a:endParaRPr lang="en-US" dirty="0">
              <a:latin typeface="Myanmar Grand" panose="020B0502040204020203" pitchFamily="34" charset="0"/>
              <a:cs typeface="Myanmar Grand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64BC66-E065-EC40-F7C9-B7EC9FAA6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496291"/>
            <a:ext cx="10353762" cy="429490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AA3A76-500D-6C95-ED25-1BC139951791}"/>
              </a:ext>
            </a:extLst>
          </p:cNvPr>
          <p:cNvSpPr/>
          <p:nvPr/>
        </p:nvSpPr>
        <p:spPr>
          <a:xfrm>
            <a:off x="924443" y="1496291"/>
            <a:ext cx="3666836" cy="6742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ရာဂစရိုက</a:t>
            </a:r>
            <a:r>
              <a:rPr lang="en-US" sz="2000" dirty="0">
                <a:latin typeface="Myanmar Pyu" panose="020B0502040204020203" pitchFamily="34" charset="0"/>
                <a:cs typeface="Myanmar Pyu" panose="020B0502040204020203" pitchFamily="34" charset="0"/>
              </a:rPr>
              <a:t>်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7E3063-72A8-9B2E-140A-A4E3592B66BA}"/>
              </a:ext>
            </a:extLst>
          </p:cNvPr>
          <p:cNvSpPr/>
          <p:nvPr/>
        </p:nvSpPr>
        <p:spPr>
          <a:xfrm>
            <a:off x="913795" y="2170547"/>
            <a:ext cx="3666836" cy="6742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ဒေါသစရိုက</a:t>
            </a:r>
            <a:r>
              <a:rPr lang="en-US" sz="2000" dirty="0">
                <a:latin typeface="Myanmar Pyu" panose="020B0502040204020203" pitchFamily="34" charset="0"/>
                <a:cs typeface="Myanmar Pyu" panose="020B0502040204020203" pitchFamily="34" charset="0"/>
              </a:rPr>
              <a:t>်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6E5FAA-2A84-A823-F904-D26AD731165D}"/>
              </a:ext>
            </a:extLst>
          </p:cNvPr>
          <p:cNvSpPr/>
          <p:nvPr/>
        </p:nvSpPr>
        <p:spPr>
          <a:xfrm>
            <a:off x="924443" y="2844803"/>
            <a:ext cx="3666836" cy="6742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မောဟစရိုက</a:t>
            </a:r>
            <a:r>
              <a:rPr lang="en-US" sz="2000" dirty="0">
                <a:latin typeface="Myanmar Pyu" panose="020B0502040204020203" pitchFamily="34" charset="0"/>
                <a:cs typeface="Myanmar Pyu" panose="020B0502040204020203" pitchFamily="34" charset="0"/>
              </a:rPr>
              <a:t>်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2350AC-0FEE-CB48-C7B7-CDC48638B32C}"/>
              </a:ext>
            </a:extLst>
          </p:cNvPr>
          <p:cNvSpPr/>
          <p:nvPr/>
        </p:nvSpPr>
        <p:spPr>
          <a:xfrm>
            <a:off x="924443" y="3519059"/>
            <a:ext cx="3666836" cy="6742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ဝိတက်စရိုက</a:t>
            </a:r>
            <a:r>
              <a:rPr lang="en-US" sz="2000" dirty="0">
                <a:latin typeface="Myanmar Pyu" panose="020B0502040204020203" pitchFamily="34" charset="0"/>
                <a:cs typeface="Myanmar Pyu" panose="020B0502040204020203" pitchFamily="34" charset="0"/>
              </a:rPr>
              <a:t>်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9460DB-AB7F-B84B-910A-08E5D1302B6A}"/>
              </a:ext>
            </a:extLst>
          </p:cNvPr>
          <p:cNvSpPr/>
          <p:nvPr/>
        </p:nvSpPr>
        <p:spPr>
          <a:xfrm>
            <a:off x="913795" y="4193315"/>
            <a:ext cx="3666836" cy="6742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သဒ္ဓါစရိုက</a:t>
            </a:r>
            <a:r>
              <a:rPr lang="en-US" sz="2000" dirty="0">
                <a:latin typeface="Myanmar Pyu" panose="020B0502040204020203" pitchFamily="34" charset="0"/>
                <a:cs typeface="Myanmar Pyu" panose="020B0502040204020203" pitchFamily="34" charset="0"/>
              </a:rPr>
              <a:t>်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F5E496-3DA1-FF83-8BE1-1486B7BEE177}"/>
              </a:ext>
            </a:extLst>
          </p:cNvPr>
          <p:cNvSpPr/>
          <p:nvPr/>
        </p:nvSpPr>
        <p:spPr>
          <a:xfrm>
            <a:off x="924443" y="4867571"/>
            <a:ext cx="3666836" cy="6742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ဗုဒ္ဓိစရိုက</a:t>
            </a:r>
            <a:r>
              <a:rPr lang="en-US" sz="2000" dirty="0">
                <a:latin typeface="Myanmar Pyu" panose="020B0502040204020203" pitchFamily="34" charset="0"/>
                <a:cs typeface="Myanmar Pyu" panose="020B0502040204020203" pitchFamily="34" charset="0"/>
              </a:rPr>
              <a:t>်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6C9E0A-55FC-8EB2-1789-970B19CD91B7}"/>
              </a:ext>
            </a:extLst>
          </p:cNvPr>
          <p:cNvSpPr/>
          <p:nvPr/>
        </p:nvSpPr>
        <p:spPr>
          <a:xfrm>
            <a:off x="4679024" y="1496291"/>
            <a:ext cx="6588532" cy="6742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အသုဘ</a:t>
            </a:r>
            <a:r>
              <a:rPr lang="en-US" sz="2000" dirty="0">
                <a:latin typeface="Myanmar Pyu" panose="020B0502040204020203" pitchFamily="34" charset="0"/>
                <a:cs typeface="Myanmar Pyu" panose="020B0502040204020203" pitchFamily="34" charset="0"/>
              </a:rPr>
              <a:t> ၁၀, </a:t>
            </a:r>
            <a:r>
              <a:rPr lang="en-US" sz="20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ကာယဂတာသတိ</a:t>
            </a:r>
            <a:endParaRPr lang="en-US" sz="2000" dirty="0">
              <a:latin typeface="Myanmar Pyu" panose="020B0502040204020203" pitchFamily="34" charset="0"/>
              <a:cs typeface="Myanmar Pyu" panose="020B050204020402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E99C97B-D3E4-3051-8379-0D391972FB28}"/>
              </a:ext>
            </a:extLst>
          </p:cNvPr>
          <p:cNvSpPr/>
          <p:nvPr/>
        </p:nvSpPr>
        <p:spPr>
          <a:xfrm>
            <a:off x="4679023" y="2170547"/>
            <a:ext cx="6567236" cy="6742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အပ္ပမညာ</a:t>
            </a:r>
            <a:r>
              <a:rPr lang="en-US" sz="2000" dirty="0">
                <a:latin typeface="Myanmar Pyu" panose="020B0502040204020203" pitchFamily="34" charset="0"/>
                <a:cs typeface="Myanmar Pyu" panose="020B0502040204020203" pitchFamily="34" charset="0"/>
              </a:rPr>
              <a:t> ၄, </a:t>
            </a:r>
            <a:r>
              <a:rPr lang="en-US" sz="20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နီလ</a:t>
            </a:r>
            <a:r>
              <a:rPr lang="en-US" sz="2000" dirty="0">
                <a:latin typeface="Myanmar Pyu" panose="020B0502040204020203" pitchFamily="34" charset="0"/>
                <a:cs typeface="Myanmar Pyu" panose="020B0502040204020203" pitchFamily="34" charset="0"/>
              </a:rPr>
              <a:t>, </a:t>
            </a:r>
            <a:r>
              <a:rPr lang="en-US" sz="20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ပီတ</a:t>
            </a:r>
            <a:r>
              <a:rPr lang="en-US" sz="2000" dirty="0">
                <a:latin typeface="Myanmar Pyu" panose="020B0502040204020203" pitchFamily="34" charset="0"/>
                <a:cs typeface="Myanmar Pyu" panose="020B0502040204020203" pitchFamily="34" charset="0"/>
              </a:rPr>
              <a:t>, </a:t>
            </a:r>
            <a:r>
              <a:rPr lang="en-US" sz="20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လောဟိ</a:t>
            </a:r>
            <a:r>
              <a:rPr lang="en-US" sz="2000" dirty="0">
                <a:latin typeface="Myanmar Pyu" panose="020B0502040204020203" pitchFamily="34" charset="0"/>
                <a:cs typeface="Myanmar Pyu" panose="020B0502040204020203" pitchFamily="34" charset="0"/>
              </a:rPr>
              <a:t>, </a:t>
            </a:r>
            <a:r>
              <a:rPr lang="en-US" sz="20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ဩဒါတ</a:t>
            </a:r>
            <a:endParaRPr lang="en-US" sz="2000" dirty="0">
              <a:latin typeface="Myanmar Pyu" panose="020B0502040204020203" pitchFamily="34" charset="0"/>
              <a:cs typeface="Myanmar Pyu" panose="020B0502040204020203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EF2DF0-3E02-62AB-D558-9AC00E7707C9}"/>
              </a:ext>
            </a:extLst>
          </p:cNvPr>
          <p:cNvSpPr/>
          <p:nvPr/>
        </p:nvSpPr>
        <p:spPr>
          <a:xfrm>
            <a:off x="4689671" y="2844803"/>
            <a:ext cx="6556588" cy="6742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အာနပါန</a:t>
            </a:r>
            <a:r>
              <a:rPr lang="en-US" sz="2000" dirty="0">
                <a:latin typeface="Myanmar Pyu" panose="020B0502040204020203" pitchFamily="34" charset="0"/>
                <a:cs typeface="Myanmar Pyu" panose="020B0502040204020203" pitchFamily="34" charset="0"/>
              </a:rPr>
              <a:t>, </a:t>
            </a:r>
            <a:r>
              <a:rPr lang="en-US" sz="20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မရဏာနုဿတိ</a:t>
            </a:r>
            <a:r>
              <a:rPr lang="en-US" sz="2000" dirty="0">
                <a:latin typeface="Myanmar Pyu" panose="020B0502040204020203" pitchFamily="34" charset="0"/>
                <a:cs typeface="Myanmar Pyu" panose="020B0502040204020203" pitchFamily="34" charset="0"/>
              </a:rPr>
              <a:t>, </a:t>
            </a:r>
            <a:r>
              <a:rPr lang="en-US" sz="20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ပထဝီ</a:t>
            </a:r>
            <a:r>
              <a:rPr lang="en-US" sz="2000" dirty="0">
                <a:latin typeface="Myanmar Pyu" panose="020B0502040204020203" pitchFamily="34" charset="0"/>
                <a:cs typeface="Myanmar Pyu" panose="020B0502040204020203" pitchFamily="34" charset="0"/>
              </a:rPr>
              <a:t> </a:t>
            </a:r>
            <a:r>
              <a:rPr lang="en-US" sz="20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စသော</a:t>
            </a:r>
            <a:r>
              <a:rPr lang="en-US" sz="2000" dirty="0">
                <a:latin typeface="Myanmar Pyu" panose="020B0502040204020203" pitchFamily="34" charset="0"/>
                <a:cs typeface="Myanmar Pyu" panose="020B0502040204020203" pitchFamily="34" charset="0"/>
              </a:rPr>
              <a:t> </a:t>
            </a:r>
            <a:r>
              <a:rPr lang="en-US" sz="20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ကသိုဏ်ဝန်းကျယ</a:t>
            </a:r>
            <a:r>
              <a:rPr lang="en-US" sz="2000" dirty="0">
                <a:latin typeface="Myanmar Pyu" panose="020B0502040204020203" pitchFamily="34" charset="0"/>
                <a:cs typeface="Myanmar Pyu" panose="020B0502040204020203" pitchFamily="34" charset="0"/>
              </a:rPr>
              <a:t>်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01D1CD0-0D99-A215-F83F-88DDC736D93E}"/>
              </a:ext>
            </a:extLst>
          </p:cNvPr>
          <p:cNvSpPr/>
          <p:nvPr/>
        </p:nvSpPr>
        <p:spPr>
          <a:xfrm>
            <a:off x="4689671" y="3519059"/>
            <a:ext cx="6556588" cy="6742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အာနာပါနဿတိ</a:t>
            </a:r>
            <a:r>
              <a:rPr lang="en-US" sz="2000" dirty="0">
                <a:latin typeface="Myanmar Pyu" panose="020B0502040204020203" pitchFamily="34" charset="0"/>
                <a:cs typeface="Myanmar Pyu" panose="020B0502040204020203" pitchFamily="34" charset="0"/>
              </a:rPr>
              <a:t>, </a:t>
            </a:r>
            <a:r>
              <a:rPr lang="en-US" sz="20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ပထဝီ</a:t>
            </a:r>
            <a:r>
              <a:rPr lang="en-US" sz="2000" dirty="0">
                <a:latin typeface="Myanmar Pyu" panose="020B0502040204020203" pitchFamily="34" charset="0"/>
                <a:cs typeface="Myanmar Pyu" panose="020B0502040204020203" pitchFamily="34" charset="0"/>
              </a:rPr>
              <a:t> </a:t>
            </a:r>
            <a:r>
              <a:rPr lang="en-US" sz="20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စသော</a:t>
            </a:r>
            <a:r>
              <a:rPr lang="en-US" sz="2000" dirty="0">
                <a:latin typeface="Myanmar Pyu" panose="020B0502040204020203" pitchFamily="34" charset="0"/>
                <a:cs typeface="Myanmar Pyu" panose="020B0502040204020203" pitchFamily="34" charset="0"/>
              </a:rPr>
              <a:t> </a:t>
            </a:r>
            <a:r>
              <a:rPr lang="en-US" sz="20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ကသိုဏ်းဝန်းငယ</a:t>
            </a:r>
            <a:r>
              <a:rPr lang="en-US" sz="2000" dirty="0">
                <a:latin typeface="Myanmar Pyu" panose="020B0502040204020203" pitchFamily="34" charset="0"/>
                <a:cs typeface="Myanmar Pyu" panose="020B0502040204020203" pitchFamily="34" charset="0"/>
              </a:rPr>
              <a:t>်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F2CFF3-15F4-5293-20D1-FB3121F76953}"/>
              </a:ext>
            </a:extLst>
          </p:cNvPr>
          <p:cNvSpPr/>
          <p:nvPr/>
        </p:nvSpPr>
        <p:spPr>
          <a:xfrm>
            <a:off x="4689671" y="4202552"/>
            <a:ext cx="6556588" cy="6742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ဗုဒ္ဓါနုဿတိ</a:t>
            </a:r>
            <a:r>
              <a:rPr lang="en-US" sz="2000" dirty="0">
                <a:latin typeface="Myanmar Pyu" panose="020B0502040204020203" pitchFamily="34" charset="0"/>
                <a:cs typeface="Myanmar Pyu" panose="020B0502040204020203" pitchFamily="34" charset="0"/>
              </a:rPr>
              <a:t>, </a:t>
            </a:r>
            <a:r>
              <a:rPr lang="en-US" sz="20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ဓမ္မာ</a:t>
            </a:r>
            <a:r>
              <a:rPr lang="en-US" sz="2000" dirty="0">
                <a:latin typeface="Myanmar Pyu" panose="020B0502040204020203" pitchFamily="34" charset="0"/>
                <a:cs typeface="Myanmar Pyu" panose="020B0502040204020203" pitchFamily="34" charset="0"/>
              </a:rPr>
              <a:t>, </a:t>
            </a:r>
            <a:r>
              <a:rPr lang="en-US" sz="20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သံဃာ</a:t>
            </a:r>
            <a:r>
              <a:rPr lang="en-US" sz="2000" dirty="0">
                <a:latin typeface="Myanmar Pyu" panose="020B0502040204020203" pitchFamily="34" charset="0"/>
                <a:cs typeface="Myanmar Pyu" panose="020B0502040204020203" pitchFamily="34" charset="0"/>
              </a:rPr>
              <a:t>, </a:t>
            </a:r>
            <a:r>
              <a:rPr lang="en-US" sz="20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သီလာ</a:t>
            </a:r>
            <a:r>
              <a:rPr lang="en-US" sz="2000" dirty="0">
                <a:latin typeface="Myanmar Pyu" panose="020B0502040204020203" pitchFamily="34" charset="0"/>
                <a:cs typeface="Myanmar Pyu" panose="020B0502040204020203" pitchFamily="34" charset="0"/>
              </a:rPr>
              <a:t>, </a:t>
            </a:r>
            <a:r>
              <a:rPr lang="en-US" sz="20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စာဂ</a:t>
            </a:r>
            <a:r>
              <a:rPr lang="en-US" sz="2000" dirty="0">
                <a:latin typeface="Myanmar Pyu" panose="020B0502040204020203" pitchFamily="34" charset="0"/>
                <a:cs typeface="Myanmar Pyu" panose="020B0502040204020203" pitchFamily="34" charset="0"/>
              </a:rPr>
              <a:t>ါ, </a:t>
            </a:r>
            <a:r>
              <a:rPr lang="en-US" sz="2000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ဒေဝတာနုဿတိ</a:t>
            </a:r>
            <a:endParaRPr lang="en-US" sz="2000" dirty="0">
              <a:latin typeface="Myanmar Pyu" panose="020B0502040204020203" pitchFamily="34" charset="0"/>
              <a:cs typeface="Myanmar Pyu" panose="020B0502040204020203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97DD6E5-265D-C18A-FAE7-A39134214302}"/>
              </a:ext>
            </a:extLst>
          </p:cNvPr>
          <p:cNvSpPr/>
          <p:nvPr/>
        </p:nvSpPr>
        <p:spPr>
          <a:xfrm>
            <a:off x="4700319" y="4867571"/>
            <a:ext cx="6567237" cy="6742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မရဏာနုဿတိ</a:t>
            </a:r>
            <a:r>
              <a:rPr lang="en-US" dirty="0">
                <a:latin typeface="Myanmar Pyu" panose="020B0502040204020203" pitchFamily="34" charset="0"/>
                <a:cs typeface="Myanmar Pyu" panose="020B0502040204020203" pitchFamily="34" charset="0"/>
              </a:rPr>
              <a:t>, </a:t>
            </a:r>
            <a:r>
              <a:rPr lang="en-US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ဥပသမာသတိ</a:t>
            </a:r>
            <a:r>
              <a:rPr lang="en-US" dirty="0">
                <a:latin typeface="Myanmar Pyu" panose="020B0502040204020203" pitchFamily="34" charset="0"/>
                <a:cs typeface="Myanmar Pyu" panose="020B0502040204020203" pitchFamily="34" charset="0"/>
              </a:rPr>
              <a:t>, </a:t>
            </a:r>
            <a:r>
              <a:rPr lang="en-US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စတုဓာတုဝဝတ္ထာန</a:t>
            </a:r>
            <a:r>
              <a:rPr lang="en-US" dirty="0">
                <a:latin typeface="Myanmar Pyu" panose="020B0502040204020203" pitchFamily="34" charset="0"/>
                <a:cs typeface="Myanmar Pyu" panose="020B0502040204020203" pitchFamily="34" charset="0"/>
              </a:rPr>
              <a:t>်, </a:t>
            </a:r>
            <a:r>
              <a:rPr lang="en-US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အာဟာရေ</a:t>
            </a:r>
            <a:r>
              <a:rPr lang="en-US" dirty="0">
                <a:latin typeface="Myanmar Pyu" panose="020B0502040204020203" pitchFamily="34" charset="0"/>
                <a:cs typeface="Myanmar Pyu" panose="020B0502040204020203" pitchFamily="34" charset="0"/>
              </a:rPr>
              <a:t> </a:t>
            </a:r>
            <a:r>
              <a:rPr lang="en-US" dirty="0" err="1">
                <a:latin typeface="Myanmar Pyu" panose="020B0502040204020203" pitchFamily="34" charset="0"/>
                <a:cs typeface="Myanmar Pyu" panose="020B0502040204020203" pitchFamily="34" charset="0"/>
              </a:rPr>
              <a:t>ပဋိကူလ</a:t>
            </a:r>
            <a:endParaRPr lang="en-US" dirty="0">
              <a:latin typeface="Myanmar Pyu" panose="020B0502040204020203" pitchFamily="34" charset="0"/>
              <a:cs typeface="Myanmar Py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34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89</TotalTime>
  <Words>800</Words>
  <Application>Microsoft Macintosh PowerPoint</Application>
  <PresentationFormat>Widescreen</PresentationFormat>
  <Paragraphs>50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Myanmar Grand</vt:lpstr>
      <vt:lpstr>Myanmar Kalay</vt:lpstr>
      <vt:lpstr>Myanmar Pyu</vt:lpstr>
      <vt:lpstr>Arial</vt:lpstr>
      <vt:lpstr>Bookman Old Style</vt:lpstr>
      <vt:lpstr>Rockwell</vt:lpstr>
      <vt:lpstr>Damask</vt:lpstr>
      <vt:lpstr>ကမ္မဋ္ဌာန်းပိုင်း ၁</vt:lpstr>
      <vt:lpstr>ပလိဗောဓ ၁၀ မျိုး</vt:lpstr>
      <vt:lpstr>ပလိဗောဓ ၁၀ မျိုး</vt:lpstr>
      <vt:lpstr>မိတ်ကောင်း ဆွေကောင်း ဆရာကောင်း</vt:lpstr>
      <vt:lpstr>ဝိသုဒ္ဓိ ၇ ပါး</vt:lpstr>
      <vt:lpstr>ကမ္မဋ္ဌာန်း ၄၀</vt:lpstr>
      <vt:lpstr>စရိုက်နှင့် ကမ္မဋ္ဌာန်း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 Kovida</dc:creator>
  <cp:lastModifiedBy>Hnin Johnson</cp:lastModifiedBy>
  <cp:revision>4</cp:revision>
  <dcterms:created xsi:type="dcterms:W3CDTF">2024-09-02T13:52:21Z</dcterms:created>
  <dcterms:modified xsi:type="dcterms:W3CDTF">2024-09-04T14:52:03Z</dcterms:modified>
</cp:coreProperties>
</file>